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0"/>
  </p:notesMasterIdLst>
  <p:sldIdLst>
    <p:sldId id="395" r:id="rId2"/>
    <p:sldId id="576" r:id="rId3"/>
    <p:sldId id="575" r:id="rId4"/>
    <p:sldId id="577" r:id="rId5"/>
    <p:sldId id="697" r:id="rId6"/>
    <p:sldId id="698" r:id="rId7"/>
    <p:sldId id="699" r:id="rId8"/>
    <p:sldId id="700" r:id="rId9"/>
    <p:sldId id="701" r:id="rId10"/>
    <p:sldId id="702" r:id="rId11"/>
    <p:sldId id="703" r:id="rId12"/>
    <p:sldId id="704" r:id="rId13"/>
    <p:sldId id="705" r:id="rId14"/>
    <p:sldId id="706" r:id="rId15"/>
    <p:sldId id="707" r:id="rId16"/>
    <p:sldId id="708" r:id="rId17"/>
    <p:sldId id="522" r:id="rId18"/>
    <p:sldId id="525" r:id="rId19"/>
    <p:sldId id="551" r:id="rId20"/>
    <p:sldId id="552" r:id="rId21"/>
    <p:sldId id="526" r:id="rId22"/>
    <p:sldId id="527" r:id="rId23"/>
    <p:sldId id="397" r:id="rId24"/>
    <p:sldId id="398" r:id="rId25"/>
    <p:sldId id="399" r:id="rId26"/>
    <p:sldId id="528" r:id="rId27"/>
    <p:sldId id="524" r:id="rId28"/>
    <p:sldId id="553" r:id="rId29"/>
    <p:sldId id="400" r:id="rId30"/>
    <p:sldId id="529" r:id="rId31"/>
    <p:sldId id="561" r:id="rId32"/>
    <p:sldId id="569" r:id="rId33"/>
    <p:sldId id="401" r:id="rId34"/>
    <p:sldId id="578" r:id="rId35"/>
    <p:sldId id="402" r:id="rId36"/>
    <p:sldId id="404" r:id="rId37"/>
    <p:sldId id="403" r:id="rId38"/>
    <p:sldId id="406" r:id="rId39"/>
    <p:sldId id="407" r:id="rId40"/>
    <p:sldId id="408" r:id="rId41"/>
    <p:sldId id="409" r:id="rId42"/>
    <p:sldId id="579" r:id="rId43"/>
    <p:sldId id="580" r:id="rId44"/>
    <p:sldId id="410" r:id="rId45"/>
    <p:sldId id="555" r:id="rId46"/>
    <p:sldId id="560" r:id="rId47"/>
    <p:sldId id="413" r:id="rId48"/>
    <p:sldId id="412" r:id="rId49"/>
    <p:sldId id="556" r:id="rId50"/>
    <p:sldId id="565" r:id="rId51"/>
    <p:sldId id="411" r:id="rId52"/>
    <p:sldId id="405" r:id="rId53"/>
    <p:sldId id="414" r:id="rId54"/>
    <p:sldId id="415" r:id="rId55"/>
    <p:sldId id="416" r:id="rId56"/>
    <p:sldId id="417" r:id="rId57"/>
    <p:sldId id="418" r:id="rId58"/>
    <p:sldId id="419" r:id="rId59"/>
    <p:sldId id="420" r:id="rId60"/>
    <p:sldId id="581" r:id="rId61"/>
    <p:sldId id="583" r:id="rId62"/>
    <p:sldId id="584" r:id="rId63"/>
    <p:sldId id="582" r:id="rId64"/>
    <p:sldId id="593" r:id="rId65"/>
    <p:sldId id="594" r:id="rId66"/>
    <p:sldId id="592" r:id="rId67"/>
    <p:sldId id="595" r:id="rId68"/>
    <p:sldId id="596" r:id="rId69"/>
    <p:sldId id="559" r:id="rId70"/>
    <p:sldId id="563" r:id="rId71"/>
    <p:sldId id="533" r:id="rId72"/>
    <p:sldId id="534" r:id="rId73"/>
    <p:sldId id="535" r:id="rId74"/>
    <p:sldId id="536" r:id="rId75"/>
    <p:sldId id="562" r:id="rId76"/>
    <p:sldId id="537" r:id="rId77"/>
    <p:sldId id="538" r:id="rId78"/>
    <p:sldId id="564" r:id="rId79"/>
    <p:sldId id="540" r:id="rId80"/>
    <p:sldId id="541" r:id="rId81"/>
    <p:sldId id="570" r:id="rId82"/>
    <p:sldId id="421" r:id="rId83"/>
    <p:sldId id="339" r:id="rId84"/>
    <p:sldId id="429" r:id="rId85"/>
    <p:sldId id="430" r:id="rId86"/>
    <p:sldId id="434" r:id="rId87"/>
    <p:sldId id="435" r:id="rId88"/>
    <p:sldId id="436" r:id="rId89"/>
    <p:sldId id="438" r:id="rId90"/>
    <p:sldId id="440" r:id="rId91"/>
    <p:sldId id="443" r:id="rId92"/>
    <p:sldId id="444" r:id="rId93"/>
    <p:sldId id="446" r:id="rId94"/>
    <p:sldId id="331" r:id="rId95"/>
    <p:sldId id="448" r:id="rId96"/>
    <p:sldId id="450" r:id="rId97"/>
    <p:sldId id="451" r:id="rId98"/>
    <p:sldId id="585" r:id="rId99"/>
    <p:sldId id="452" r:id="rId100"/>
    <p:sldId id="586" r:id="rId101"/>
    <p:sldId id="453" r:id="rId102"/>
    <p:sldId id="454" r:id="rId103"/>
    <p:sldId id="532" r:id="rId104"/>
    <p:sldId id="455" r:id="rId105"/>
    <p:sldId id="456" r:id="rId106"/>
    <p:sldId id="600" r:id="rId107"/>
    <p:sldId id="601" r:id="rId108"/>
    <p:sldId id="457" r:id="rId109"/>
    <p:sldId id="458" r:id="rId110"/>
    <p:sldId id="459" r:id="rId111"/>
    <p:sldId id="587" r:id="rId112"/>
    <p:sldId id="588" r:id="rId113"/>
    <p:sldId id="590" r:id="rId114"/>
    <p:sldId id="591" r:id="rId115"/>
    <p:sldId id="589" r:id="rId116"/>
    <p:sldId id="460" r:id="rId117"/>
    <p:sldId id="598" r:id="rId118"/>
    <p:sldId id="597" r:id="rId119"/>
    <p:sldId id="461" r:id="rId120"/>
    <p:sldId id="462" r:id="rId121"/>
    <p:sldId id="463" r:id="rId122"/>
    <p:sldId id="571" r:id="rId123"/>
    <p:sldId id="572" r:id="rId124"/>
    <p:sldId id="602" r:id="rId125"/>
    <p:sldId id="603" r:id="rId126"/>
    <p:sldId id="604" r:id="rId127"/>
    <p:sldId id="605" r:id="rId128"/>
    <p:sldId id="606" r:id="rId129"/>
    <p:sldId id="607" r:id="rId130"/>
    <p:sldId id="608" r:id="rId131"/>
    <p:sldId id="609" r:id="rId132"/>
    <p:sldId id="610" r:id="rId133"/>
    <p:sldId id="611" r:id="rId134"/>
    <p:sldId id="612" r:id="rId135"/>
    <p:sldId id="613" r:id="rId136"/>
    <p:sldId id="614" r:id="rId137"/>
    <p:sldId id="615" r:id="rId138"/>
    <p:sldId id="616" r:id="rId139"/>
    <p:sldId id="617" r:id="rId140"/>
    <p:sldId id="618" r:id="rId141"/>
    <p:sldId id="619" r:id="rId142"/>
    <p:sldId id="620" r:id="rId143"/>
    <p:sldId id="621" r:id="rId144"/>
    <p:sldId id="622" r:id="rId145"/>
    <p:sldId id="623" r:id="rId146"/>
    <p:sldId id="624" r:id="rId147"/>
    <p:sldId id="625" r:id="rId148"/>
    <p:sldId id="626" r:id="rId149"/>
    <p:sldId id="627" r:id="rId150"/>
    <p:sldId id="628" r:id="rId151"/>
    <p:sldId id="629" r:id="rId152"/>
    <p:sldId id="630" r:id="rId153"/>
    <p:sldId id="631" r:id="rId154"/>
    <p:sldId id="632" r:id="rId155"/>
    <p:sldId id="633" r:id="rId156"/>
    <p:sldId id="634" r:id="rId157"/>
    <p:sldId id="635" r:id="rId158"/>
    <p:sldId id="636" r:id="rId159"/>
    <p:sldId id="637" r:id="rId160"/>
    <p:sldId id="638" r:id="rId161"/>
    <p:sldId id="639" r:id="rId162"/>
    <p:sldId id="640" r:id="rId163"/>
    <p:sldId id="641" r:id="rId164"/>
    <p:sldId id="642" r:id="rId165"/>
    <p:sldId id="643" r:id="rId166"/>
    <p:sldId id="644" r:id="rId167"/>
    <p:sldId id="645" r:id="rId168"/>
    <p:sldId id="646" r:id="rId169"/>
    <p:sldId id="647" r:id="rId170"/>
    <p:sldId id="648" r:id="rId171"/>
    <p:sldId id="649" r:id="rId172"/>
    <p:sldId id="650" r:id="rId173"/>
    <p:sldId id="651" r:id="rId174"/>
    <p:sldId id="652" r:id="rId175"/>
    <p:sldId id="653" r:id="rId176"/>
    <p:sldId id="654" r:id="rId177"/>
    <p:sldId id="655" r:id="rId178"/>
    <p:sldId id="656" r:id="rId179"/>
    <p:sldId id="657" r:id="rId180"/>
    <p:sldId id="658" r:id="rId181"/>
    <p:sldId id="659" r:id="rId182"/>
    <p:sldId id="660" r:id="rId183"/>
    <p:sldId id="661" r:id="rId184"/>
    <p:sldId id="662" r:id="rId185"/>
    <p:sldId id="663" r:id="rId186"/>
    <p:sldId id="664" r:id="rId187"/>
    <p:sldId id="665" r:id="rId188"/>
    <p:sldId id="666" r:id="rId189"/>
    <p:sldId id="667" r:id="rId190"/>
    <p:sldId id="668" r:id="rId191"/>
    <p:sldId id="669" r:id="rId192"/>
    <p:sldId id="670" r:id="rId193"/>
    <p:sldId id="671" r:id="rId194"/>
    <p:sldId id="672" r:id="rId195"/>
    <p:sldId id="673" r:id="rId196"/>
    <p:sldId id="674" r:id="rId197"/>
    <p:sldId id="675" r:id="rId198"/>
    <p:sldId id="676" r:id="rId199"/>
    <p:sldId id="677" r:id="rId200"/>
    <p:sldId id="678" r:id="rId201"/>
    <p:sldId id="679" r:id="rId202"/>
    <p:sldId id="680" r:id="rId203"/>
    <p:sldId id="681" r:id="rId204"/>
    <p:sldId id="682" r:id="rId205"/>
    <p:sldId id="683" r:id="rId206"/>
    <p:sldId id="684" r:id="rId207"/>
    <p:sldId id="685" r:id="rId208"/>
    <p:sldId id="686" r:id="rId209"/>
    <p:sldId id="687" r:id="rId210"/>
    <p:sldId id="688" r:id="rId211"/>
    <p:sldId id="689" r:id="rId212"/>
    <p:sldId id="690" r:id="rId213"/>
    <p:sldId id="691" r:id="rId214"/>
    <p:sldId id="692" r:id="rId215"/>
    <p:sldId id="693" r:id="rId216"/>
    <p:sldId id="694" r:id="rId217"/>
    <p:sldId id="695" r:id="rId218"/>
    <p:sldId id="696" r:id="rId2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210"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9/18/2023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extLst>
      <p:ext uri="{BB962C8B-B14F-4D97-AF65-F5344CB8AC3E}">
        <p14:creationId xmlns:p14="http://schemas.microsoft.com/office/powerpoint/2010/main" val="76565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117044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722FF95-F2A1-4D30-84B8-6AFA475E0107}" type="datetime1">
              <a:rPr lang="en-US" smtClean="0"/>
              <a:t>9/18/2023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6E4BB-9538-4CCF-A7FA-C4FBC5EE5E05}" type="datetime1">
              <a:rPr lang="en-US" smtClean="0"/>
              <a:t>9/18/2023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F9B1F-66FE-462C-BAC6-A754A0B7CD39}" type="datetime1">
              <a:rPr lang="en-US" smtClean="0"/>
              <a:t>9/18/2023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14BAD6-9049-485C-B1D9-BD72736781C2}" type="datetime1">
              <a:rPr lang="en-US" smtClean="0"/>
              <a:t>9/18/2023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9C0046-CC22-44B5-AD31-0373EA46E0A1}" type="datetime1">
              <a:rPr lang="en-US" smtClean="0"/>
              <a:t>9/18/2023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A2C57A-336A-4704-8811-71B6BB8CEDE6}" type="datetime1">
              <a:rPr lang="en-US" smtClean="0"/>
              <a:t>9/18/2023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143544-96F7-496B-B59C-3849D942E17A}" type="datetime1">
              <a:rPr lang="en-US" smtClean="0"/>
              <a:t>9/18/2023</a:t>
            </a:fld>
            <a:endParaRPr lang="en-US"/>
          </a:p>
        </p:txBody>
      </p:sp>
      <p:sp>
        <p:nvSpPr>
          <p:cNvPr id="8" name="Footer Placeholder 7"/>
          <p:cNvSpPr>
            <a:spLocks noGrp="1"/>
          </p:cNvSpPr>
          <p:nvPr>
            <p:ph type="ftr" sz="quarter" idx="11"/>
          </p:nvPr>
        </p:nvSpPr>
        <p:spPr/>
        <p:txBody>
          <a:bodyPr/>
          <a:lstStyle/>
          <a:p>
            <a:r>
              <a:rPr lang="en-GB" smtClean="0"/>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D76253-24E9-4F16-96A8-36F2BDD133D3}" type="datetime1">
              <a:rPr lang="en-US" smtClean="0"/>
              <a:t>9/18/2023</a:t>
            </a:fld>
            <a:endParaRPr lang="en-US"/>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FF1A5-E3C4-4DAC-A7A3-819F80CC6EB9}" type="datetime1">
              <a:rPr lang="en-US" smtClean="0"/>
              <a:t>9/18/2023</a:t>
            </a:fld>
            <a:endParaRPr lang="en-US"/>
          </a:p>
        </p:txBody>
      </p:sp>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0277AF-FDDE-4966-A5A0-117190FC9F45}" type="datetime1">
              <a:rPr lang="en-US" smtClean="0"/>
              <a:t>9/18/2023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768D48-A372-4CD7-AB4E-1D34A2E9B16B}" type="datetime1">
              <a:rPr lang="en-US" smtClean="0"/>
              <a:t>9/18/2023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4FFAB-59A9-462E-8E8F-014DF088F72F}" type="datetime1">
              <a:rPr lang="en-US" smtClean="0"/>
              <a:t>9/18/2023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smtClean="0"/>
              <a:t>	</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394" y="400080"/>
            <a:ext cx="1755726" cy="1267559"/>
          </a:xfrm>
          <a:prstGeom prst="rect">
            <a:avLst/>
          </a:prstGeom>
        </p:spPr>
      </p:pic>
      <p:sp>
        <p:nvSpPr>
          <p:cNvPr id="3" name="Content Placeholder 2"/>
          <p:cNvSpPr>
            <a:spLocks noGrp="1"/>
          </p:cNvSpPr>
          <p:nvPr>
            <p:ph idx="1"/>
          </p:nvPr>
        </p:nvSpPr>
        <p:spPr/>
        <p:txBody>
          <a:bodyPr>
            <a:normAutofit/>
          </a:bodyPr>
          <a:lstStyle/>
          <a:p>
            <a:pPr marL="0" indent="0" algn="ctr">
              <a:buNone/>
            </a:pPr>
            <a:r>
              <a:rPr lang="en-US" b="1" dirty="0" err="1" smtClean="0"/>
              <a:t>BTech</a:t>
            </a:r>
            <a:r>
              <a:rPr lang="en-US" b="1" dirty="0" smtClean="0"/>
              <a:t> IV Year VII Semester Section: B</a:t>
            </a:r>
          </a:p>
          <a:p>
            <a:pPr marL="0" indent="0" algn="ctr">
              <a:buNone/>
            </a:pPr>
            <a:r>
              <a:rPr lang="en-US" b="1" dirty="0" smtClean="0"/>
              <a:t>BCSE0103</a:t>
            </a:r>
            <a:r>
              <a:rPr lang="en-US" b="1" dirty="0"/>
              <a:t>: SOFT COMPUTING: Fuzzy Logic</a:t>
            </a:r>
            <a:endParaRPr lang="en-IN" dirty="0"/>
          </a:p>
        </p:txBody>
      </p:sp>
      <p:sp>
        <p:nvSpPr>
          <p:cNvPr id="6" name="Rectangle 5"/>
          <p:cNvSpPr/>
          <p:nvPr/>
        </p:nvSpPr>
        <p:spPr>
          <a:xfrm>
            <a:off x="1705660" y="4171136"/>
            <a:ext cx="7452320" cy="2185214"/>
          </a:xfrm>
          <a:prstGeom prst="rect">
            <a:avLst/>
          </a:prstGeom>
        </p:spPr>
        <p:txBody>
          <a:bodyPr wrap="square">
            <a:spAutoFit/>
          </a:bodyPr>
          <a:lstStyle/>
          <a:p>
            <a:pPr>
              <a:buNone/>
            </a:pPr>
            <a:r>
              <a:rPr lang="en-US" sz="2400" b="1" dirty="0"/>
              <a:t>Dr. </a:t>
            </a:r>
            <a:r>
              <a:rPr lang="en-US" sz="2400" b="1" dirty="0" err="1"/>
              <a:t>Dilip</a:t>
            </a:r>
            <a:r>
              <a:rPr lang="en-US" sz="2400" b="1" dirty="0"/>
              <a:t> Kumar Sharma </a:t>
            </a:r>
          </a:p>
          <a:p>
            <a:pPr>
              <a:buNone/>
            </a:pPr>
            <a:r>
              <a:rPr lang="en-US" b="1" dirty="0"/>
              <a:t>SM(IEEE, ACM, CSI), Fellow IETE, Fellow IE(I)</a:t>
            </a:r>
          </a:p>
          <a:p>
            <a:pPr>
              <a:buNone/>
            </a:pPr>
            <a:r>
              <a:rPr lang="en-US" sz="1900" b="1" dirty="0"/>
              <a:t>Professor- Dept. of Computer Engineering &amp; Applications </a:t>
            </a:r>
          </a:p>
          <a:p>
            <a:pPr>
              <a:buNone/>
            </a:pPr>
            <a:r>
              <a:rPr lang="en-US" sz="2000" b="1" dirty="0"/>
              <a:t>Dean (International Relations &amp; Academic Collaborations) </a:t>
            </a:r>
          </a:p>
          <a:p>
            <a:pPr>
              <a:buNone/>
            </a:pPr>
            <a:r>
              <a:rPr lang="en-US" sz="2000" b="1" dirty="0"/>
              <a:t>GLA University, </a:t>
            </a:r>
            <a:r>
              <a:rPr lang="en-US" sz="2000" b="1" dirty="0" smtClean="0"/>
              <a:t>Mathura, INDIA </a:t>
            </a:r>
            <a:endParaRPr lang="en-US" sz="2000" b="1" dirty="0"/>
          </a:p>
          <a:p>
            <a:pPr>
              <a:buNone/>
            </a:pPr>
            <a:r>
              <a:rPr lang="en-US" b="1" dirty="0" smtClean="0"/>
              <a:t>Email: dilip.sharma@gla.ac.in</a:t>
            </a:r>
          </a:p>
          <a:p>
            <a:pPr>
              <a:buNone/>
            </a:pPr>
            <a:r>
              <a:rPr lang="en-US" b="1" dirty="0"/>
              <a:t>https://www.gla.ac.in/academics/faculty-detail/7/prof-dilip-kumar-sharma</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724164"/>
            <a:ext cx="3634156" cy="1446972"/>
          </a:xfrm>
          <a:prstGeom prst="rect">
            <a:avLst/>
          </a:prstGeom>
        </p:spPr>
      </p:pic>
    </p:spTree>
    <p:extLst>
      <p:ext uri="{BB962C8B-B14F-4D97-AF65-F5344CB8AC3E}">
        <p14:creationId xmlns:p14="http://schemas.microsoft.com/office/powerpoint/2010/main" val="2651646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14400" y="50292"/>
            <a:ext cx="8229600" cy="1143000"/>
          </a:xfrm>
        </p:spPr>
        <p:txBody>
          <a:bodyPr>
            <a:normAutofit/>
          </a:bodyPr>
          <a:lstStyle/>
          <a:p>
            <a:pPr fontAlgn="base"/>
            <a:r>
              <a:rPr lang="en-IN" b="1" dirty="0"/>
              <a:t>Boolean Algebra</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10</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1787398" y="892341"/>
            <a:ext cx="6984776" cy="1477328"/>
          </a:xfrm>
          <a:prstGeom prst="rect">
            <a:avLst/>
          </a:prstGeom>
        </p:spPr>
        <p:txBody>
          <a:bodyPr wrap="square">
            <a:spAutoFit/>
          </a:bodyPr>
          <a:lstStyle/>
          <a:p>
            <a:pPr algn="just" fontAlgn="base"/>
            <a:r>
              <a:rPr lang="en-US" b="1" dirty="0"/>
              <a:t>Boolean algebra</a:t>
            </a:r>
            <a:r>
              <a:rPr lang="en-US" dirty="0"/>
              <a:t> is a type of </a:t>
            </a:r>
            <a:r>
              <a:rPr lang="en-US" u="sng" dirty="0"/>
              <a:t>algebra</a:t>
            </a:r>
            <a:r>
              <a:rPr lang="en-US" dirty="0"/>
              <a:t> that is created by operating the binary system. In </a:t>
            </a:r>
            <a:r>
              <a:rPr lang="en-US" dirty="0" smtClean="0"/>
              <a:t>1854</a:t>
            </a:r>
            <a:r>
              <a:rPr lang="en-US" dirty="0"/>
              <a:t>, George Boole, an English mathematician, proposed this algebra. This is a variant of Aristotle’s propositional logic that uses the symbols 0 and 1, or </a:t>
            </a:r>
            <a:r>
              <a:rPr lang="en-US" b="1" dirty="0"/>
              <a:t>True and False</a:t>
            </a:r>
            <a:r>
              <a:rPr lang="en-US" dirty="0"/>
              <a:t>. </a:t>
            </a:r>
            <a:r>
              <a:rPr lang="en-US" b="1" dirty="0" err="1"/>
              <a:t>Boolen</a:t>
            </a:r>
            <a:r>
              <a:rPr lang="en-US" b="1" dirty="0"/>
              <a:t> algebra</a:t>
            </a:r>
            <a:r>
              <a:rPr lang="en-US" dirty="0"/>
              <a:t> is concerned with binary variables and logic operations.</a:t>
            </a:r>
            <a:endParaRPr lang="en-IN" b="1" dirty="0"/>
          </a:p>
        </p:txBody>
      </p:sp>
      <p:sp>
        <p:nvSpPr>
          <p:cNvPr id="3" name="Rectangle 2"/>
          <p:cNvSpPr/>
          <p:nvPr/>
        </p:nvSpPr>
        <p:spPr>
          <a:xfrm>
            <a:off x="606624" y="2323209"/>
            <a:ext cx="8018512" cy="1754326"/>
          </a:xfrm>
          <a:prstGeom prst="rect">
            <a:avLst/>
          </a:prstGeom>
        </p:spPr>
        <p:txBody>
          <a:bodyPr wrap="square">
            <a:spAutoFit/>
          </a:bodyPr>
          <a:lstStyle/>
          <a:p>
            <a:pPr fontAlgn="base"/>
            <a:r>
              <a:rPr lang="en-US" b="1" dirty="0"/>
              <a:t>Boolean Algebra Operations</a:t>
            </a:r>
          </a:p>
          <a:p>
            <a:pPr fontAlgn="base"/>
            <a:r>
              <a:rPr lang="en-US" dirty="0"/>
              <a:t>There are various operations that are used in Boolean algebra but the basic operations that form the base of Boolean Algebra are,</a:t>
            </a:r>
          </a:p>
          <a:p>
            <a:pPr marL="800100" lvl="1" indent="-342900" fontAlgn="base">
              <a:buFont typeface="+mj-lt"/>
              <a:buAutoNum type="arabicPeriod"/>
            </a:pPr>
            <a:r>
              <a:rPr lang="en-US" b="1" dirty="0"/>
              <a:t>Negation </a:t>
            </a:r>
            <a:r>
              <a:rPr lang="en-US" dirty="0"/>
              <a:t>or NOT Operation</a:t>
            </a:r>
          </a:p>
          <a:p>
            <a:pPr marL="800100" lvl="1" indent="-342900" fontAlgn="base">
              <a:buFont typeface="+mj-lt"/>
              <a:buAutoNum type="arabicPeriod"/>
            </a:pPr>
            <a:r>
              <a:rPr lang="en-US" b="1" dirty="0"/>
              <a:t>Conjunction </a:t>
            </a:r>
            <a:r>
              <a:rPr lang="en-US" dirty="0"/>
              <a:t>or AND Operation</a:t>
            </a:r>
          </a:p>
          <a:p>
            <a:pPr marL="800100" lvl="1" indent="-342900" fontAlgn="base">
              <a:buFont typeface="+mj-lt"/>
              <a:buAutoNum type="arabicPeriod"/>
            </a:pPr>
            <a:r>
              <a:rPr lang="en-US" b="1" dirty="0"/>
              <a:t>Disjunction </a:t>
            </a:r>
            <a:r>
              <a:rPr lang="en-US" dirty="0"/>
              <a:t>or </a:t>
            </a:r>
            <a:r>
              <a:rPr lang="en-US" dirty="0" err="1"/>
              <a:t>OR</a:t>
            </a:r>
            <a:r>
              <a:rPr lang="en-US" dirty="0"/>
              <a:t> Operation</a:t>
            </a:r>
          </a:p>
        </p:txBody>
      </p:sp>
      <p:graphicFrame>
        <p:nvGraphicFramePr>
          <p:cNvPr id="13" name="Table 12"/>
          <p:cNvGraphicFramePr>
            <a:graphicFrameLocks noGrp="1"/>
          </p:cNvGraphicFramePr>
          <p:nvPr>
            <p:extLst>
              <p:ext uri="{D42A27DB-BD31-4B8C-83A1-F6EECF244321}">
                <p14:modId xmlns:p14="http://schemas.microsoft.com/office/powerpoint/2010/main" val="722777760"/>
              </p:ext>
            </p:extLst>
          </p:nvPr>
        </p:nvGraphicFramePr>
        <p:xfrm>
          <a:off x="395536" y="4222750"/>
          <a:ext cx="8229600" cy="2133600"/>
        </p:xfrm>
        <a:graphic>
          <a:graphicData uri="http://schemas.openxmlformats.org/drawingml/2006/table">
            <a:tbl>
              <a:tblPr/>
              <a:tblGrid>
                <a:gridCol w="2743200">
                  <a:extLst>
                    <a:ext uri="{9D8B030D-6E8A-4147-A177-3AD203B41FA5}">
                      <a16:colId xmlns:a16="http://schemas.microsoft.com/office/drawing/2014/main" val="2626846756"/>
                    </a:ext>
                  </a:extLst>
                </a:gridCol>
                <a:gridCol w="2743200">
                  <a:extLst>
                    <a:ext uri="{9D8B030D-6E8A-4147-A177-3AD203B41FA5}">
                      <a16:colId xmlns:a16="http://schemas.microsoft.com/office/drawing/2014/main" val="1504433198"/>
                    </a:ext>
                  </a:extLst>
                </a:gridCol>
                <a:gridCol w="2743200">
                  <a:extLst>
                    <a:ext uri="{9D8B030D-6E8A-4147-A177-3AD203B41FA5}">
                      <a16:colId xmlns:a16="http://schemas.microsoft.com/office/drawing/2014/main" val="95472175"/>
                    </a:ext>
                  </a:extLst>
                </a:gridCol>
              </a:tblGrid>
              <a:tr h="0">
                <a:tc>
                  <a:txBody>
                    <a:bodyPr/>
                    <a:lstStyle/>
                    <a:p>
                      <a:pPr algn="ctr" rtl="0" fontAlgn="base"/>
                      <a:r>
                        <a:rPr lang="en-IN" sz="2200" b="1" dirty="0">
                          <a:effectLst/>
                        </a:rPr>
                        <a:t>Operator</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1" dirty="0">
                          <a:effectLst/>
                        </a:rPr>
                        <a:t>Symbol</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1" dirty="0">
                          <a:effectLst/>
                        </a:rPr>
                        <a:t>Precedence</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299828042"/>
                  </a:ext>
                </a:extLst>
              </a:tr>
              <a:tr h="0">
                <a:tc>
                  <a:txBody>
                    <a:bodyPr/>
                    <a:lstStyle/>
                    <a:p>
                      <a:pPr algn="ctr" rtl="0" fontAlgn="base"/>
                      <a:r>
                        <a:rPr lang="en-IN" sz="2200" b="0">
                          <a:effectLst/>
                        </a:rPr>
                        <a:t>NOT</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a:effectLst/>
                        </a:rPr>
                        <a:t>‘ (or)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a:effectLst/>
                        </a:rPr>
                        <a:t>First</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0711613"/>
                  </a:ext>
                </a:extLst>
              </a:tr>
              <a:tr h="0">
                <a:tc>
                  <a:txBody>
                    <a:bodyPr/>
                    <a:lstStyle/>
                    <a:p>
                      <a:pPr algn="ctr" rtl="0" fontAlgn="base"/>
                      <a:r>
                        <a:rPr lang="en-IN" sz="2200" b="0">
                          <a:effectLst/>
                        </a:rPr>
                        <a:t>AND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a:effectLst/>
                        </a:rPr>
                        <a:t>. (or)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a:effectLst/>
                        </a:rPr>
                        <a:t>Second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746374103"/>
                  </a:ext>
                </a:extLst>
              </a:tr>
              <a:tr h="0">
                <a:tc>
                  <a:txBody>
                    <a:bodyPr/>
                    <a:lstStyle/>
                    <a:p>
                      <a:pPr algn="ctr" rtl="0" fontAlgn="base"/>
                      <a:r>
                        <a:rPr lang="en-IN" sz="2200" b="0">
                          <a:effectLst/>
                        </a:rPr>
                        <a:t>OR</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a:effectLst/>
                        </a:rPr>
                        <a:t>+ (or)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2200" b="0" dirty="0">
                          <a:effectLst/>
                        </a:rPr>
                        <a:t>Third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799240609"/>
                  </a:ext>
                </a:extLst>
              </a:tr>
            </a:tbl>
          </a:graphicData>
        </a:graphic>
      </p:graphicFrame>
    </p:spTree>
    <p:extLst>
      <p:ext uri="{BB962C8B-B14F-4D97-AF65-F5344CB8AC3E}">
        <p14:creationId xmlns:p14="http://schemas.microsoft.com/office/powerpoint/2010/main" val="212654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smtClean="0">
                <a:latin typeface="Times New Roman" panose="02020603050405020304" pitchFamily="18" charset="0"/>
                <a:cs typeface="Times New Roman" panose="02020603050405020304" pitchFamily="18" charset="0"/>
              </a:rPr>
              <a:t>MCQ </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1.Collection of ordered pair elements (No membership function Value) is known as…</a:t>
            </a:r>
          </a:p>
          <a:p>
            <a:pPr marL="0" indent="0">
              <a:buNone/>
            </a:pPr>
            <a:r>
              <a:rPr lang="en-GB" sz="2000" dirty="0" smtClean="0">
                <a:latin typeface="Times New Roman" panose="02020603050405020304" pitchFamily="18" charset="0"/>
                <a:cs typeface="Times New Roman" panose="02020603050405020304" pitchFamily="18" charset="0"/>
              </a:rPr>
              <a:t>(a)Crisp Set     (b)Fuzzy Set      (c ) both a &amp; B     (d) Crisp Relation</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(d) Crisp Relation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Crisp relation is a set of order pairs (a, b) from Cartesian product A × B such that a ∈ A and b ∈ B</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 “A Crisp relation will be always subset of the Cartesian product of two set A and B.” It is….</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False              (b) True</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(b) True</a:t>
            </a:r>
          </a:p>
          <a:p>
            <a:pPr marL="0" indent="0">
              <a:buNone/>
            </a:pP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100</a:t>
            </a:fld>
            <a:endParaRPr lang="en-US"/>
          </a:p>
        </p:txBody>
      </p:sp>
    </p:spTree>
    <p:extLst>
      <p:ext uri="{BB962C8B-B14F-4D97-AF65-F5344CB8AC3E}">
        <p14:creationId xmlns:p14="http://schemas.microsoft.com/office/powerpoint/2010/main" val="1993186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1FBE5-D9C6-40B3-A18D-9AC42F296B83}"/>
              </a:ext>
            </a:extLst>
          </p:cNvPr>
          <p:cNvSpPr>
            <a:spLocks noGrp="1"/>
          </p:cNvSpPr>
          <p:nvPr>
            <p:ph type="title"/>
          </p:nvPr>
        </p:nvSpPr>
        <p:spPr>
          <a:xfrm>
            <a:off x="2411760" y="274638"/>
            <a:ext cx="6275040" cy="1095375"/>
          </a:xfrm>
        </p:spPr>
        <p:txBody>
          <a:bodyPr>
            <a:normAutofit fontScale="90000"/>
          </a:bodyPr>
          <a:lstStyle/>
          <a:p>
            <a:r>
              <a:rPr lang="en-IN" b="1" dirty="0">
                <a:latin typeface="Times New Roman" pitchFamily="18" charset="0"/>
                <a:cs typeface="Times New Roman" pitchFamily="18" charset="0"/>
              </a:rPr>
              <a:t>Operations on Crisp Relation</a:t>
            </a:r>
            <a:endParaRPr lang="en-IN" dirty="0"/>
          </a:p>
        </p:txBody>
      </p:sp>
      <p:pic>
        <p:nvPicPr>
          <p:cNvPr id="8" name="Content Placeholder 7">
            <a:extLst>
              <a:ext uri="{FF2B5EF4-FFF2-40B4-BE49-F238E27FC236}">
                <a16:creationId xmlns:a16="http://schemas.microsoft.com/office/drawing/2014/main" id="{8FFD6163-2629-4AFD-BCE8-BF571836E722}"/>
              </a:ext>
            </a:extLst>
          </p:cNvPr>
          <p:cNvPicPr>
            <a:picLocks noGrp="1" noChangeAspect="1"/>
          </p:cNvPicPr>
          <p:nvPr>
            <p:ph idx="1"/>
          </p:nvPr>
        </p:nvPicPr>
        <p:blipFill>
          <a:blip r:embed="rId2"/>
          <a:stretch>
            <a:fillRect/>
          </a:stretch>
        </p:blipFill>
        <p:spPr>
          <a:xfrm>
            <a:off x="755576" y="1600200"/>
            <a:ext cx="7350242" cy="4525963"/>
          </a:xfrm>
          <a:prstGeom prst="rect">
            <a:avLst/>
          </a:prstGeom>
        </p:spPr>
      </p:pic>
      <p:sp>
        <p:nvSpPr>
          <p:cNvPr id="4" name="Footer Placeholder 3">
            <a:extLst>
              <a:ext uri="{FF2B5EF4-FFF2-40B4-BE49-F238E27FC236}">
                <a16:creationId xmlns:a16="http://schemas.microsoft.com/office/drawing/2014/main" id="{78B4B986-CB00-4844-B477-8521F2808D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0AD4DF1-1738-4DB0-BFB6-ECE30C9DBD8A}"/>
              </a:ext>
            </a:extLst>
          </p:cNvPr>
          <p:cNvSpPr>
            <a:spLocks noGrp="1"/>
          </p:cNvSpPr>
          <p:nvPr>
            <p:ph type="sldNum" sz="quarter" idx="12"/>
          </p:nvPr>
        </p:nvSpPr>
        <p:spPr/>
        <p:txBody>
          <a:bodyPr/>
          <a:lstStyle/>
          <a:p>
            <a:fld id="{BB055922-87EB-483D-8474-2C9330A0D922}" type="slidenum">
              <a:rPr lang="en-US" smtClean="0"/>
              <a:t>101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82459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1981-E9E2-42D0-BFDA-F65C1E15B835}"/>
              </a:ext>
            </a:extLst>
          </p:cNvPr>
          <p:cNvSpPr>
            <a:spLocks noGrp="1"/>
          </p:cNvSpPr>
          <p:nvPr>
            <p:ph type="title"/>
          </p:nvPr>
        </p:nvSpPr>
        <p:spPr/>
        <p:txBody>
          <a:bodyPr/>
          <a:lstStyle/>
          <a:p>
            <a:r>
              <a:rPr lang="en-IN" b="1" dirty="0">
                <a:latin typeface="Times New Roman" pitchFamily="18" charset="0"/>
                <a:cs typeface="Times New Roman" pitchFamily="18" charset="0"/>
              </a:rPr>
              <a:t>Example</a:t>
            </a:r>
            <a:endParaRPr lang="en-IN" dirty="0"/>
          </a:p>
        </p:txBody>
      </p:sp>
      <p:pic>
        <p:nvPicPr>
          <p:cNvPr id="8" name="Content Placeholder 7">
            <a:extLst>
              <a:ext uri="{FF2B5EF4-FFF2-40B4-BE49-F238E27FC236}">
                <a16:creationId xmlns:a16="http://schemas.microsoft.com/office/drawing/2014/main" id="{605484D6-9F98-4C38-AB0F-B55FF3FD7649}"/>
              </a:ext>
            </a:extLst>
          </p:cNvPr>
          <p:cNvPicPr>
            <a:picLocks noGrp="1" noChangeAspect="1"/>
          </p:cNvPicPr>
          <p:nvPr>
            <p:ph idx="1"/>
          </p:nvPr>
        </p:nvPicPr>
        <p:blipFill>
          <a:blip r:embed="rId2"/>
          <a:stretch>
            <a:fillRect/>
          </a:stretch>
        </p:blipFill>
        <p:spPr>
          <a:xfrm>
            <a:off x="457201" y="1600200"/>
            <a:ext cx="8117892" cy="4525963"/>
          </a:xfrm>
          <a:prstGeom prst="rect">
            <a:avLst/>
          </a:prstGeom>
        </p:spPr>
      </p:pic>
      <p:sp>
        <p:nvSpPr>
          <p:cNvPr id="4" name="Footer Placeholder 3">
            <a:extLst>
              <a:ext uri="{FF2B5EF4-FFF2-40B4-BE49-F238E27FC236}">
                <a16:creationId xmlns:a16="http://schemas.microsoft.com/office/drawing/2014/main" id="{ECF7D8DA-EBC4-4582-A6AF-1B963C1874D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F3105D9-BB1F-49A7-AF8D-7D423DAB7C26}"/>
              </a:ext>
            </a:extLst>
          </p:cNvPr>
          <p:cNvSpPr>
            <a:spLocks noGrp="1"/>
          </p:cNvSpPr>
          <p:nvPr>
            <p:ph type="sldNum" sz="quarter" idx="12"/>
          </p:nvPr>
        </p:nvSpPr>
        <p:spPr/>
        <p:txBody>
          <a:bodyPr/>
          <a:lstStyle/>
          <a:p>
            <a:fld id="{BB055922-87EB-483D-8474-2C9330A0D922}" type="slidenum">
              <a:rPr lang="en-US" smtClean="0"/>
              <a:t>102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6065768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Example (Contd..)</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2000" dirty="0" smtClean="0"/>
              <a:t>R(</a:t>
            </a:r>
            <a:r>
              <a:rPr lang="en-US" sz="2000" dirty="0" err="1" smtClean="0"/>
              <a:t>x,y</a:t>
            </a:r>
            <a:r>
              <a:rPr lang="en-US" sz="2000" dirty="0" smtClean="0"/>
              <a:t>) U S(</a:t>
            </a:r>
            <a:r>
              <a:rPr lang="en-US" sz="2000" dirty="0" err="1" smtClean="0"/>
              <a:t>x,y</a:t>
            </a:r>
            <a:r>
              <a:rPr lang="en-US" sz="2000" dirty="0" smtClean="0"/>
              <a:t>)   =             1 1  0 0</a:t>
            </a:r>
          </a:p>
          <a:p>
            <a:pPr marL="0" indent="0">
              <a:buNone/>
            </a:pPr>
            <a:r>
              <a:rPr lang="en-US" sz="2000" dirty="0"/>
              <a:t> </a:t>
            </a:r>
            <a:r>
              <a:rPr lang="en-US" sz="2000" dirty="0" smtClean="0"/>
              <a:t>                                          0  1 1 0</a:t>
            </a:r>
          </a:p>
          <a:p>
            <a:pPr marL="0" indent="0">
              <a:buNone/>
            </a:pPr>
            <a:r>
              <a:rPr lang="en-US" sz="2000" dirty="0"/>
              <a:t> </a:t>
            </a:r>
            <a:r>
              <a:rPr lang="en-US" sz="2000" dirty="0" smtClean="0"/>
              <a:t>                                          0  0  1 1</a:t>
            </a:r>
          </a:p>
          <a:p>
            <a:pPr marL="0" indent="0">
              <a:buNone/>
            </a:pPr>
            <a:r>
              <a:rPr lang="en-US" sz="2000" dirty="0"/>
              <a:t> </a:t>
            </a:r>
            <a:r>
              <a:rPr lang="en-US" sz="2000" dirty="0" smtClean="0"/>
              <a:t>                                          0  0  0 1</a:t>
            </a:r>
          </a:p>
          <a:p>
            <a:pPr marL="0" indent="0">
              <a:buNone/>
            </a:pPr>
            <a:endParaRPr lang="en-US" sz="2000" dirty="0"/>
          </a:p>
          <a:p>
            <a:pPr marL="0" indent="0">
              <a:buNone/>
            </a:pPr>
            <a:r>
              <a:rPr lang="en-US" sz="2000" dirty="0"/>
              <a:t>R(</a:t>
            </a:r>
            <a:r>
              <a:rPr lang="en-US" sz="2000" dirty="0" err="1"/>
              <a:t>x,y</a:t>
            </a:r>
            <a:r>
              <a:rPr lang="en-US" sz="2000" dirty="0"/>
              <a:t>) </a:t>
            </a:r>
            <a:r>
              <a:rPr lang="en-US" sz="2000" dirty="0" smtClean="0"/>
              <a:t>       S   S(</a:t>
            </a:r>
            <a:r>
              <a:rPr lang="en-US" sz="2000" dirty="0" err="1" smtClean="0"/>
              <a:t>x,y</a:t>
            </a:r>
            <a:r>
              <a:rPr lang="en-US" sz="2000" dirty="0" smtClean="0"/>
              <a:t>)=             0 0 0 0</a:t>
            </a:r>
          </a:p>
          <a:p>
            <a:pPr marL="0" indent="0">
              <a:buNone/>
            </a:pPr>
            <a:r>
              <a:rPr lang="en-US" sz="2000" dirty="0"/>
              <a:t> </a:t>
            </a:r>
            <a:r>
              <a:rPr lang="en-US" sz="2000" dirty="0" smtClean="0"/>
              <a:t>                                               0 0 0 0</a:t>
            </a:r>
          </a:p>
          <a:p>
            <a:pPr marL="0" indent="0">
              <a:buNone/>
            </a:pPr>
            <a:r>
              <a:rPr lang="en-US" sz="2000" dirty="0"/>
              <a:t> </a:t>
            </a:r>
            <a:r>
              <a:rPr lang="en-US" sz="2000" dirty="0" smtClean="0"/>
              <a:t>                                               0 0 0 0</a:t>
            </a:r>
          </a:p>
          <a:p>
            <a:pPr marL="0" indent="0">
              <a:buNone/>
            </a:pPr>
            <a:r>
              <a:rPr lang="en-US" sz="2000" dirty="0"/>
              <a:t> </a:t>
            </a:r>
            <a:r>
              <a:rPr lang="en-US" sz="2000" dirty="0" smtClean="0"/>
              <a:t>                                                0 0 0 0</a:t>
            </a:r>
          </a:p>
          <a:p>
            <a:pPr marL="0" indent="0">
              <a:buNone/>
            </a:pPr>
            <a:endParaRPr lang="en-US" sz="2000" dirty="0" smtClean="0"/>
          </a:p>
          <a:p>
            <a:pPr marL="0" indent="0">
              <a:buNone/>
            </a:pPr>
            <a:r>
              <a:rPr lang="en-US" sz="2000" dirty="0" smtClean="0"/>
              <a:t>R          =            1 0  1 1</a:t>
            </a:r>
          </a:p>
          <a:p>
            <a:pPr marL="0" indent="0">
              <a:buNone/>
            </a:pPr>
            <a:r>
              <a:rPr lang="en-US" sz="2000" dirty="0"/>
              <a:t> </a:t>
            </a:r>
            <a:r>
              <a:rPr lang="en-US" sz="2000" dirty="0" smtClean="0"/>
              <a:t>                          1  1 0 1</a:t>
            </a:r>
          </a:p>
          <a:p>
            <a:pPr marL="0" indent="0">
              <a:buNone/>
            </a:pPr>
            <a:r>
              <a:rPr lang="en-US" sz="2000" dirty="0"/>
              <a:t> </a:t>
            </a:r>
            <a:r>
              <a:rPr lang="en-US" sz="2000" dirty="0" smtClean="0"/>
              <a:t>                          1  1  1 0</a:t>
            </a:r>
          </a:p>
          <a:p>
            <a:pPr marL="0" indent="0">
              <a:buNone/>
            </a:pPr>
            <a:r>
              <a:rPr lang="en-US" sz="2000" dirty="0"/>
              <a:t> </a:t>
            </a:r>
            <a:r>
              <a:rPr lang="en-US" sz="2000" dirty="0" smtClean="0"/>
              <a:t>                          1  1  1 1</a:t>
            </a:r>
            <a:endParaRPr lang="en-US" sz="2000" dirty="0"/>
          </a:p>
          <a:p>
            <a:pPr marL="0" indent="0">
              <a:buNone/>
            </a:pPr>
            <a:endParaRPr lang="en-US" sz="2000" dirty="0" smtClean="0"/>
          </a:p>
          <a:p>
            <a:pPr marL="0" indent="0">
              <a:buNone/>
            </a:pP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103</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924944"/>
            <a:ext cx="351483" cy="288032"/>
          </a:xfrm>
          <a:prstGeom prst="rect">
            <a:avLst/>
          </a:prstGeom>
        </p:spPr>
      </p:pic>
      <p:cxnSp>
        <p:nvCxnSpPr>
          <p:cNvPr id="13" name="Straight Connector 12"/>
          <p:cNvCxnSpPr/>
          <p:nvPr/>
        </p:nvCxnSpPr>
        <p:spPr>
          <a:xfrm>
            <a:off x="457200" y="4221088"/>
            <a:ext cx="29837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60675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59C4-DEF7-4A66-8885-714ED16FF425}"/>
              </a:ext>
            </a:extLst>
          </p:cNvPr>
          <p:cNvSpPr>
            <a:spLocks noGrp="1"/>
          </p:cNvSpPr>
          <p:nvPr>
            <p:ph type="title"/>
          </p:nvPr>
        </p:nvSpPr>
        <p:spPr>
          <a:xfrm>
            <a:off x="2483768" y="274638"/>
            <a:ext cx="6203032" cy="1095374"/>
          </a:xfrm>
        </p:spPr>
        <p:txBody>
          <a:bodyPr>
            <a:normAutofit fontScale="90000"/>
          </a:bodyPr>
          <a:lstStyle/>
          <a:p>
            <a:r>
              <a:rPr lang="en-IN" b="1" dirty="0">
                <a:latin typeface="Times New Roman" pitchFamily="18" charset="0"/>
                <a:cs typeface="Times New Roman" pitchFamily="18" charset="0"/>
              </a:rPr>
              <a:t>Composition of two crisp relations</a:t>
            </a:r>
            <a:endParaRPr lang="en-IN" dirty="0"/>
          </a:p>
        </p:txBody>
      </p:sp>
      <p:pic>
        <p:nvPicPr>
          <p:cNvPr id="8" name="Content Placeholder 7">
            <a:extLst>
              <a:ext uri="{FF2B5EF4-FFF2-40B4-BE49-F238E27FC236}">
                <a16:creationId xmlns:a16="http://schemas.microsoft.com/office/drawing/2014/main" id="{B6FF3026-FD3C-4A10-A9E8-1830551F1303}"/>
              </a:ext>
            </a:extLst>
          </p:cNvPr>
          <p:cNvPicPr>
            <a:picLocks noGrp="1" noChangeAspect="1"/>
          </p:cNvPicPr>
          <p:nvPr>
            <p:ph idx="1"/>
          </p:nvPr>
        </p:nvPicPr>
        <p:blipFill>
          <a:blip r:embed="rId2"/>
          <a:stretch>
            <a:fillRect/>
          </a:stretch>
        </p:blipFill>
        <p:spPr>
          <a:xfrm>
            <a:off x="457200" y="1718321"/>
            <a:ext cx="8229600" cy="4289720"/>
          </a:xfrm>
          <a:prstGeom prst="rect">
            <a:avLst/>
          </a:prstGeom>
        </p:spPr>
      </p:pic>
      <p:sp>
        <p:nvSpPr>
          <p:cNvPr id="4" name="Footer Placeholder 3">
            <a:extLst>
              <a:ext uri="{FF2B5EF4-FFF2-40B4-BE49-F238E27FC236}">
                <a16:creationId xmlns:a16="http://schemas.microsoft.com/office/drawing/2014/main" id="{B4837A26-652B-4F28-9C89-6D948AC1EE8E}"/>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CB09559-9F4F-4751-87DD-9074D1039CBE}"/>
              </a:ext>
            </a:extLst>
          </p:cNvPr>
          <p:cNvSpPr>
            <a:spLocks noGrp="1"/>
          </p:cNvSpPr>
          <p:nvPr>
            <p:ph type="sldNum" sz="quarter" idx="12"/>
          </p:nvPr>
        </p:nvSpPr>
        <p:spPr/>
        <p:txBody>
          <a:bodyPr/>
          <a:lstStyle/>
          <a:p>
            <a:fld id="{BB055922-87EB-483D-8474-2C9330A0D922}" type="slidenum">
              <a:rPr lang="en-US" smtClean="0"/>
              <a:t>104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42274847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9A70-E821-476D-A965-41E89A4DDD7E}"/>
              </a:ext>
            </a:extLst>
          </p:cNvPr>
          <p:cNvSpPr>
            <a:spLocks noGrp="1"/>
          </p:cNvSpPr>
          <p:nvPr>
            <p:ph type="title"/>
          </p:nvPr>
        </p:nvSpPr>
        <p:spPr/>
        <p:txBody>
          <a:bodyPr/>
          <a:lstStyle/>
          <a:p>
            <a:r>
              <a:rPr lang="en-IN" sz="40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C7E13369-6ABA-43DB-89DC-BE81056E668B}"/>
              </a:ext>
            </a:extLst>
          </p:cNvPr>
          <p:cNvPicPr>
            <a:picLocks noGrp="1" noChangeAspect="1"/>
          </p:cNvPicPr>
          <p:nvPr>
            <p:ph idx="1"/>
          </p:nvPr>
        </p:nvPicPr>
        <p:blipFill>
          <a:blip r:embed="rId2"/>
          <a:stretch>
            <a:fillRect/>
          </a:stretch>
        </p:blipFill>
        <p:spPr>
          <a:xfrm>
            <a:off x="611560" y="1600200"/>
            <a:ext cx="7478669" cy="4525963"/>
          </a:xfrm>
          <a:prstGeom prst="rect">
            <a:avLst/>
          </a:prstGeom>
        </p:spPr>
      </p:pic>
      <p:sp>
        <p:nvSpPr>
          <p:cNvPr id="4" name="Footer Placeholder 3">
            <a:extLst>
              <a:ext uri="{FF2B5EF4-FFF2-40B4-BE49-F238E27FC236}">
                <a16:creationId xmlns:a16="http://schemas.microsoft.com/office/drawing/2014/main" id="{0089C86D-9B55-4C05-903B-FDBB2B088BA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91BF58F-B453-46F0-B963-4779B0793A3B}"/>
              </a:ext>
            </a:extLst>
          </p:cNvPr>
          <p:cNvSpPr>
            <a:spLocks noGrp="1"/>
          </p:cNvSpPr>
          <p:nvPr>
            <p:ph type="sldNum" sz="quarter" idx="12"/>
          </p:nvPr>
        </p:nvSpPr>
        <p:spPr/>
        <p:txBody>
          <a:bodyPr/>
          <a:lstStyle/>
          <a:p>
            <a:fld id="{BB055922-87EB-483D-8474-2C9330A0D922}" type="slidenum">
              <a:rPr lang="en-US" smtClean="0"/>
              <a:t>105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9926834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611121"/>
            <a:ext cx="8229600" cy="538017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106</a:t>
            </a:fld>
            <a:endParaRPr lang="en-US"/>
          </a:p>
        </p:txBody>
      </p:sp>
    </p:spTree>
    <p:extLst>
      <p:ext uri="{BB962C8B-B14F-4D97-AF65-F5344CB8AC3E}">
        <p14:creationId xmlns:p14="http://schemas.microsoft.com/office/powerpoint/2010/main" val="3372603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260350"/>
            <a:ext cx="7704855" cy="586581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107</a:t>
            </a:fld>
            <a:endParaRPr lang="en-US"/>
          </a:p>
        </p:txBody>
      </p:sp>
    </p:spTree>
    <p:extLst>
      <p:ext uri="{BB962C8B-B14F-4D97-AF65-F5344CB8AC3E}">
        <p14:creationId xmlns:p14="http://schemas.microsoft.com/office/powerpoint/2010/main" val="3516622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58A6-CC22-43B5-9251-924514426C4F}"/>
              </a:ext>
            </a:extLst>
          </p:cNvPr>
          <p:cNvSpPr>
            <a:spLocks noGrp="1"/>
          </p:cNvSpPr>
          <p:nvPr>
            <p:ph type="title"/>
          </p:nvPr>
        </p:nvSpPr>
        <p:spPr>
          <a:xfrm>
            <a:off x="2123728" y="274638"/>
            <a:ext cx="6563072" cy="974745"/>
          </a:xfrm>
        </p:spPr>
        <p:txBody>
          <a:bodyPr/>
          <a:lstStyle/>
          <a:p>
            <a:r>
              <a:rPr lang="en-IN" sz="4000" b="1" dirty="0">
                <a:latin typeface="Times New Roman" pitchFamily="18" charset="0"/>
                <a:cs typeface="Times New Roman" pitchFamily="18" charset="0"/>
              </a:rPr>
              <a:t>Fuzzy Relations</a:t>
            </a:r>
          </a:p>
        </p:txBody>
      </p:sp>
      <p:pic>
        <p:nvPicPr>
          <p:cNvPr id="8" name="Content Placeholder 7">
            <a:extLst>
              <a:ext uri="{FF2B5EF4-FFF2-40B4-BE49-F238E27FC236}">
                <a16:creationId xmlns:a16="http://schemas.microsoft.com/office/drawing/2014/main" id="{6CC7CE9A-D3F0-493D-A46B-7E6BA98B8B83}"/>
              </a:ext>
            </a:extLst>
          </p:cNvPr>
          <p:cNvPicPr>
            <a:picLocks noGrp="1" noChangeAspect="1"/>
          </p:cNvPicPr>
          <p:nvPr>
            <p:ph idx="1"/>
          </p:nvPr>
        </p:nvPicPr>
        <p:blipFill>
          <a:blip r:embed="rId2"/>
          <a:stretch>
            <a:fillRect/>
          </a:stretch>
        </p:blipFill>
        <p:spPr>
          <a:xfrm>
            <a:off x="755576" y="1639529"/>
            <a:ext cx="7776864" cy="4525963"/>
          </a:xfrm>
          <a:prstGeom prst="rect">
            <a:avLst/>
          </a:prstGeom>
        </p:spPr>
      </p:pic>
      <p:sp>
        <p:nvSpPr>
          <p:cNvPr id="4" name="Footer Placeholder 3">
            <a:extLst>
              <a:ext uri="{FF2B5EF4-FFF2-40B4-BE49-F238E27FC236}">
                <a16:creationId xmlns:a16="http://schemas.microsoft.com/office/drawing/2014/main" id="{7E216CBD-479C-4C45-BED5-7E414279655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75D64CD-9234-45F0-B4BA-122584BDD7D6}"/>
              </a:ext>
            </a:extLst>
          </p:cNvPr>
          <p:cNvSpPr>
            <a:spLocks noGrp="1"/>
          </p:cNvSpPr>
          <p:nvPr>
            <p:ph type="sldNum" sz="quarter" idx="12"/>
          </p:nvPr>
        </p:nvSpPr>
        <p:spPr/>
        <p:txBody>
          <a:bodyPr/>
          <a:lstStyle/>
          <a:p>
            <a:fld id="{BB055922-87EB-483D-8474-2C9330A0D922}" type="slidenum">
              <a:rPr lang="en-US" smtClean="0"/>
              <a:t>108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511492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C964-1B38-4E4E-A99B-6100BC32E12D}"/>
              </a:ext>
            </a:extLst>
          </p:cNvPr>
          <p:cNvSpPr>
            <a:spLocks noGrp="1"/>
          </p:cNvSpPr>
          <p:nvPr>
            <p:ph type="title"/>
          </p:nvPr>
        </p:nvSpPr>
        <p:spPr>
          <a:xfrm>
            <a:off x="2339752" y="274638"/>
            <a:ext cx="6347048" cy="974745"/>
          </a:xfrm>
        </p:spPr>
        <p:txBody>
          <a:bodyPr/>
          <a:lstStyle/>
          <a:p>
            <a:r>
              <a:rPr lang="en-IN" sz="4000" b="1" dirty="0">
                <a:latin typeface="Times New Roman" pitchFamily="18" charset="0"/>
                <a:cs typeface="Times New Roman" pitchFamily="18" charset="0"/>
              </a:rPr>
              <a:t>Fuzzy Cartesian Product</a:t>
            </a:r>
          </a:p>
        </p:txBody>
      </p:sp>
      <p:pic>
        <p:nvPicPr>
          <p:cNvPr id="8" name="Content Placeholder 7">
            <a:extLst>
              <a:ext uri="{FF2B5EF4-FFF2-40B4-BE49-F238E27FC236}">
                <a16:creationId xmlns:a16="http://schemas.microsoft.com/office/drawing/2014/main" id="{D55A0FD5-2BFA-475B-BF00-19DC7AE4BB32}"/>
              </a:ext>
            </a:extLst>
          </p:cNvPr>
          <p:cNvPicPr>
            <a:picLocks noGrp="1" noChangeAspect="1"/>
          </p:cNvPicPr>
          <p:nvPr>
            <p:ph idx="1"/>
          </p:nvPr>
        </p:nvPicPr>
        <p:blipFill>
          <a:blip r:embed="rId2"/>
          <a:stretch>
            <a:fillRect/>
          </a:stretch>
        </p:blipFill>
        <p:spPr>
          <a:xfrm>
            <a:off x="736641" y="1628800"/>
            <a:ext cx="7950159" cy="4525963"/>
          </a:xfrm>
          <a:prstGeom prst="rect">
            <a:avLst/>
          </a:prstGeom>
        </p:spPr>
      </p:pic>
      <p:sp>
        <p:nvSpPr>
          <p:cNvPr id="4" name="Footer Placeholder 3">
            <a:extLst>
              <a:ext uri="{FF2B5EF4-FFF2-40B4-BE49-F238E27FC236}">
                <a16:creationId xmlns:a16="http://schemas.microsoft.com/office/drawing/2014/main" id="{356ADFFA-2DB4-4C22-9865-7E57E09450E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B4CBAF2-EBF2-4598-91C1-F8E904AC9A8A}"/>
              </a:ext>
            </a:extLst>
          </p:cNvPr>
          <p:cNvSpPr>
            <a:spLocks noGrp="1"/>
          </p:cNvSpPr>
          <p:nvPr>
            <p:ph type="sldNum" sz="quarter" idx="12"/>
          </p:nvPr>
        </p:nvSpPr>
        <p:spPr/>
        <p:txBody>
          <a:bodyPr/>
          <a:lstStyle/>
          <a:p>
            <a:fld id="{BB055922-87EB-483D-8474-2C9330A0D922}" type="slidenum">
              <a:rPr lang="en-US" smtClean="0"/>
              <a:t>109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908303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14400" y="50292"/>
            <a:ext cx="8229600" cy="1143000"/>
          </a:xfrm>
        </p:spPr>
        <p:txBody>
          <a:bodyPr>
            <a:normAutofit/>
          </a:bodyPr>
          <a:lstStyle/>
          <a:p>
            <a:pPr fontAlgn="base"/>
            <a:r>
              <a:rPr lang="en-IN" b="1" dirty="0"/>
              <a:t>Boolean Algebra</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11</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395536" y="1448952"/>
            <a:ext cx="8352928" cy="4154984"/>
          </a:xfrm>
          <a:prstGeom prst="rect">
            <a:avLst/>
          </a:prstGeom>
        </p:spPr>
        <p:txBody>
          <a:bodyPr wrap="square">
            <a:spAutoFit/>
          </a:bodyPr>
          <a:lstStyle/>
          <a:p>
            <a:pPr algn="just" fontAlgn="base"/>
            <a:r>
              <a:rPr lang="en-US" sz="2400" dirty="0"/>
              <a:t>We can easily define these operations using two </a:t>
            </a:r>
            <a:r>
              <a:rPr lang="en-US" sz="2400" b="1" dirty="0" err="1"/>
              <a:t>boolean</a:t>
            </a:r>
            <a:r>
              <a:rPr lang="en-US" sz="2400" b="1" dirty="0"/>
              <a:t> variables</a:t>
            </a:r>
            <a:r>
              <a:rPr lang="en-US" sz="2400" dirty="0"/>
              <a:t>. </a:t>
            </a:r>
            <a:endParaRPr lang="en-US" sz="2400" dirty="0" smtClean="0"/>
          </a:p>
          <a:p>
            <a:pPr algn="just" fontAlgn="base"/>
            <a:r>
              <a:rPr lang="en-US" sz="2400" dirty="0" smtClean="0"/>
              <a:t>Let’s </a:t>
            </a:r>
            <a:r>
              <a:rPr lang="en-US" sz="2400" dirty="0"/>
              <a:t>take two </a:t>
            </a:r>
            <a:r>
              <a:rPr lang="en-US" sz="2400" dirty="0" err="1"/>
              <a:t>boolean</a:t>
            </a:r>
            <a:r>
              <a:rPr lang="en-US" sz="2400" dirty="0"/>
              <a:t> variables A and B that can have any of the two values 0 or 1, i.e. they can be either OFF or ON. </a:t>
            </a:r>
            <a:endParaRPr lang="en-US" sz="2400" dirty="0" smtClean="0"/>
          </a:p>
          <a:p>
            <a:pPr algn="just" fontAlgn="base"/>
            <a:r>
              <a:rPr lang="en-US" sz="2400" dirty="0" smtClean="0"/>
              <a:t>Then </a:t>
            </a:r>
            <a:r>
              <a:rPr lang="en-US" sz="2400" dirty="0"/>
              <a:t>these operations are explained as</a:t>
            </a:r>
            <a:r>
              <a:rPr lang="en-US" sz="2400" dirty="0" smtClean="0"/>
              <a:t>,</a:t>
            </a:r>
          </a:p>
          <a:p>
            <a:pPr algn="just" fontAlgn="base"/>
            <a:r>
              <a:rPr lang="en-US" sz="2400" b="1" dirty="0" smtClean="0"/>
              <a:t>Negation </a:t>
            </a:r>
            <a:r>
              <a:rPr lang="en-US" sz="2400" b="1" dirty="0"/>
              <a:t>or NOT </a:t>
            </a:r>
            <a:r>
              <a:rPr lang="en-US" sz="2400" b="1" dirty="0" smtClean="0"/>
              <a:t>Operation:</a:t>
            </a:r>
            <a:endParaRPr lang="en-US" sz="2400" b="1" dirty="0"/>
          </a:p>
          <a:p>
            <a:pPr algn="just" fontAlgn="base"/>
            <a:r>
              <a:rPr lang="en-US" sz="2400" dirty="0"/>
              <a:t>Using the NOT operation reverse the value of the Boolean variable from 0 to 1 or vice-versa. This can be understood as:</a:t>
            </a:r>
          </a:p>
          <a:p>
            <a:pPr marL="800100" lvl="1" indent="-342900" algn="just" fontAlgn="base">
              <a:buFont typeface="Arial" panose="020B0604020202020204" pitchFamily="34" charset="0"/>
              <a:buChar char="•"/>
            </a:pPr>
            <a:r>
              <a:rPr lang="en-US" sz="2400" dirty="0"/>
              <a:t>If A = 1, then using NOT operation we have (A)’ = 0</a:t>
            </a:r>
          </a:p>
          <a:p>
            <a:pPr marL="800100" lvl="1" indent="-342900" algn="just" fontAlgn="base">
              <a:buFont typeface="Arial" panose="020B0604020202020204" pitchFamily="34" charset="0"/>
              <a:buChar char="•"/>
            </a:pPr>
            <a:r>
              <a:rPr lang="en-US" sz="2400" dirty="0"/>
              <a:t>If A = 0, then using the NOT operation we have (A)’ = 1</a:t>
            </a:r>
          </a:p>
          <a:p>
            <a:pPr algn="just" fontAlgn="base"/>
            <a:r>
              <a:rPr lang="en-US" sz="2400" dirty="0"/>
              <a:t>We also represent the negation operation as ~A, </a:t>
            </a:r>
            <a:r>
              <a:rPr lang="en-US" sz="2400" dirty="0" err="1"/>
              <a:t>i.e</a:t>
            </a:r>
            <a:r>
              <a:rPr lang="en-US" sz="2400" dirty="0"/>
              <a:t> if A = 1, ~A = 0</a:t>
            </a:r>
          </a:p>
        </p:txBody>
      </p:sp>
    </p:spTree>
    <p:extLst>
      <p:ext uri="{BB962C8B-B14F-4D97-AF65-F5344CB8AC3E}">
        <p14:creationId xmlns:p14="http://schemas.microsoft.com/office/powerpoint/2010/main" val="5551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9F6-DEB2-460C-97C4-77D037757CF3}"/>
              </a:ext>
            </a:extLst>
          </p:cNvPr>
          <p:cNvSpPr>
            <a:spLocks noGrp="1"/>
          </p:cNvSpPr>
          <p:nvPr>
            <p:ph type="title"/>
          </p:nvPr>
        </p:nvSpPr>
        <p:spPr>
          <a:xfrm>
            <a:off x="2234110" y="274638"/>
            <a:ext cx="6452690" cy="1210146"/>
          </a:xfrm>
        </p:spPr>
        <p:txBody>
          <a:bodyPr>
            <a:normAutofit fontScale="90000"/>
          </a:bodyPr>
          <a:lstStyle/>
          <a:p>
            <a:r>
              <a:rPr lang="en-IN" sz="4000" b="1" dirty="0">
                <a:latin typeface="Times New Roman" pitchFamily="18" charset="0"/>
                <a:cs typeface="Times New Roman" pitchFamily="18" charset="0"/>
              </a:rPr>
              <a:t>Operations on Fuzzy Relations</a:t>
            </a:r>
          </a:p>
        </p:txBody>
      </p:sp>
      <p:pic>
        <p:nvPicPr>
          <p:cNvPr id="9" name="Content Placeholder 8">
            <a:extLst>
              <a:ext uri="{FF2B5EF4-FFF2-40B4-BE49-F238E27FC236}">
                <a16:creationId xmlns:a16="http://schemas.microsoft.com/office/drawing/2014/main" id="{59AD3AC4-B139-43F7-A36A-13517B54A427}"/>
              </a:ext>
            </a:extLst>
          </p:cNvPr>
          <p:cNvPicPr>
            <a:picLocks noGrp="1" noChangeAspect="1"/>
          </p:cNvPicPr>
          <p:nvPr>
            <p:ph idx="1"/>
          </p:nvPr>
        </p:nvPicPr>
        <p:blipFill>
          <a:blip r:embed="rId2"/>
          <a:stretch>
            <a:fillRect/>
          </a:stretch>
        </p:blipFill>
        <p:spPr>
          <a:xfrm>
            <a:off x="611560" y="1600200"/>
            <a:ext cx="7920880" cy="4525963"/>
          </a:xfrm>
          <a:prstGeom prst="rect">
            <a:avLst/>
          </a:prstGeom>
        </p:spPr>
      </p:pic>
      <p:sp>
        <p:nvSpPr>
          <p:cNvPr id="4" name="Footer Placeholder 3">
            <a:extLst>
              <a:ext uri="{FF2B5EF4-FFF2-40B4-BE49-F238E27FC236}">
                <a16:creationId xmlns:a16="http://schemas.microsoft.com/office/drawing/2014/main" id="{F604D6E3-A887-4901-8A69-AC8E841407D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799CEC8-7662-4384-8E2E-272D72BF0636}"/>
              </a:ext>
            </a:extLst>
          </p:cNvPr>
          <p:cNvSpPr>
            <a:spLocks noGrp="1"/>
          </p:cNvSpPr>
          <p:nvPr>
            <p:ph type="sldNum" sz="quarter" idx="12"/>
          </p:nvPr>
        </p:nvSpPr>
        <p:spPr/>
        <p:txBody>
          <a:bodyPr/>
          <a:lstStyle/>
          <a:p>
            <a:fld id="{BB055922-87EB-483D-8474-2C9330A0D922}" type="slidenum">
              <a:rPr lang="en-US" smtClean="0"/>
              <a:t>110</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2144544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116"/>
            <a:ext cx="8229600" cy="778098"/>
          </a:xfrm>
        </p:spPr>
        <p:txBody>
          <a:bodyPr>
            <a:noAutofit/>
          </a:bodyPr>
          <a:lstStyle/>
          <a:p>
            <a:pPr algn="l"/>
            <a:r>
              <a:rPr lang="en-US" sz="2800" dirty="0" smtClean="0">
                <a:latin typeface="Times New Roman" panose="02020603050405020304" pitchFamily="18" charset="0"/>
                <a:cs typeface="Times New Roman" panose="02020603050405020304" pitchFamily="18" charset="0"/>
              </a:rPr>
              <a:t>Example Of Operations On Fuzzy Relation: Union Operation</a:t>
            </a:r>
            <a:endParaRPr lang="en-US" sz="28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052736"/>
            <a:ext cx="8003232" cy="495056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111</a:t>
            </a:fld>
            <a:endParaRPr lang="en-US"/>
          </a:p>
        </p:txBody>
      </p:sp>
    </p:spTree>
    <p:extLst>
      <p:ext uri="{BB962C8B-B14F-4D97-AF65-F5344CB8AC3E}">
        <p14:creationId xmlns:p14="http://schemas.microsoft.com/office/powerpoint/2010/main" val="1668583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Union Operation </a:t>
            </a:r>
            <a:r>
              <a:rPr lang="en-US" dirty="0" err="1" smtClean="0">
                <a:latin typeface="Times New Roman" panose="02020603050405020304" pitchFamily="18" charset="0"/>
                <a:cs typeface="Times New Roman" panose="02020603050405020304" pitchFamily="18" charset="0"/>
              </a:rPr>
              <a:t>Contd</a:t>
            </a:r>
            <a:r>
              <a:rPr lang="en-US" dirty="0" smtClean="0">
                <a:latin typeface="Times New Roman" panose="02020603050405020304" pitchFamily="18" charset="0"/>
                <a:cs typeface="Times New Roman" panose="02020603050405020304" pitchFamily="18" charset="0"/>
              </a:rPr>
              <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52512"/>
            <a:ext cx="8229600" cy="5303837"/>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112</a:t>
            </a:fld>
            <a:endParaRPr lang="en-US"/>
          </a:p>
        </p:txBody>
      </p:sp>
    </p:spTree>
    <p:extLst>
      <p:ext uri="{BB962C8B-B14F-4D97-AF65-F5344CB8AC3E}">
        <p14:creationId xmlns:p14="http://schemas.microsoft.com/office/powerpoint/2010/main" val="25497583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 Operation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600200"/>
            <a:ext cx="7344815" cy="452596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113</a:t>
            </a:fld>
            <a:endParaRPr lang="en-US" dirty="0"/>
          </a:p>
        </p:txBody>
      </p:sp>
      <p:sp>
        <p:nvSpPr>
          <p:cNvPr id="7" name="Rectangle 6"/>
          <p:cNvSpPr/>
          <p:nvPr/>
        </p:nvSpPr>
        <p:spPr>
          <a:xfrm>
            <a:off x="1763688" y="5733256"/>
            <a:ext cx="576064"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min</a:t>
            </a:r>
            <a:endParaRPr lang="en-US" dirty="0"/>
          </a:p>
        </p:txBody>
      </p:sp>
    </p:spTree>
    <p:extLst>
      <p:ext uri="{BB962C8B-B14F-4D97-AF65-F5344CB8AC3E}">
        <p14:creationId xmlns:p14="http://schemas.microsoft.com/office/powerpoint/2010/main" val="2857586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 Operation Conti…</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17638"/>
            <a:ext cx="8229600" cy="481967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114</a:t>
            </a:fld>
            <a:endParaRPr lang="en-US"/>
          </a:p>
        </p:txBody>
      </p:sp>
      <p:sp>
        <p:nvSpPr>
          <p:cNvPr id="7" name="Rectangle 6"/>
          <p:cNvSpPr/>
          <p:nvPr/>
        </p:nvSpPr>
        <p:spPr>
          <a:xfrm>
            <a:off x="899592" y="2924944"/>
            <a:ext cx="57606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min</a:t>
            </a:r>
            <a:endParaRPr lang="en-US" dirty="0"/>
          </a:p>
        </p:txBody>
      </p:sp>
    </p:spTree>
    <p:extLst>
      <p:ext uri="{BB962C8B-B14F-4D97-AF65-F5344CB8AC3E}">
        <p14:creationId xmlns:p14="http://schemas.microsoft.com/office/powerpoint/2010/main" val="11444737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latin typeface="Times New Roman" panose="02020603050405020304" pitchFamily="18" charset="0"/>
                <a:cs typeface="Times New Roman" panose="02020603050405020304" pitchFamily="18" charset="0"/>
              </a:rPr>
              <a:t>Complement Operation</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17638"/>
            <a:ext cx="7344815" cy="493871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115</a:t>
            </a:fld>
            <a:endParaRPr lang="en-US"/>
          </a:p>
        </p:txBody>
      </p:sp>
    </p:spTree>
    <p:extLst>
      <p:ext uri="{BB962C8B-B14F-4D97-AF65-F5344CB8AC3E}">
        <p14:creationId xmlns:p14="http://schemas.microsoft.com/office/powerpoint/2010/main" val="1966764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E1A4-4CFB-444E-AA1E-977F0FD0D7A4}"/>
              </a:ext>
            </a:extLst>
          </p:cNvPr>
          <p:cNvSpPr>
            <a:spLocks noGrp="1"/>
          </p:cNvSpPr>
          <p:nvPr>
            <p:ph type="title"/>
          </p:nvPr>
        </p:nvSpPr>
        <p:spPr/>
        <p:txBody>
          <a:bodyPr/>
          <a:lstStyle/>
          <a:p>
            <a:r>
              <a:rPr lang="en-IN" sz="36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F1909F23-9DD5-4B87-9170-F6FE417FC05C}"/>
              </a:ext>
            </a:extLst>
          </p:cNvPr>
          <p:cNvPicPr>
            <a:picLocks noGrp="1" noChangeAspect="1"/>
          </p:cNvPicPr>
          <p:nvPr>
            <p:ph idx="1"/>
          </p:nvPr>
        </p:nvPicPr>
        <p:blipFill>
          <a:blip r:embed="rId2"/>
          <a:stretch>
            <a:fillRect/>
          </a:stretch>
        </p:blipFill>
        <p:spPr>
          <a:xfrm>
            <a:off x="611560" y="1412776"/>
            <a:ext cx="8075240" cy="4943574"/>
          </a:xfrm>
          <a:prstGeom prst="rect">
            <a:avLst/>
          </a:prstGeom>
        </p:spPr>
      </p:pic>
      <p:sp>
        <p:nvSpPr>
          <p:cNvPr id="4" name="Footer Placeholder 3">
            <a:extLst>
              <a:ext uri="{FF2B5EF4-FFF2-40B4-BE49-F238E27FC236}">
                <a16:creationId xmlns:a16="http://schemas.microsoft.com/office/drawing/2014/main" id="{C2AC4221-B6B4-477D-8EAC-8C812BB8A4F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DB8E91D-C7CA-4F8A-9415-20AA49728486}"/>
              </a:ext>
            </a:extLst>
          </p:cNvPr>
          <p:cNvSpPr>
            <a:spLocks noGrp="1"/>
          </p:cNvSpPr>
          <p:nvPr>
            <p:ph type="sldNum" sz="quarter" idx="12"/>
          </p:nvPr>
        </p:nvSpPr>
        <p:spPr/>
        <p:txBody>
          <a:bodyPr/>
          <a:lstStyle/>
          <a:p>
            <a:fld id="{BB055922-87EB-483D-8474-2C9330A0D922}" type="slidenum">
              <a:rPr lang="en-US" smtClean="0"/>
              <a:t>116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8875670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692696"/>
            <a:ext cx="6768752" cy="602877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117</a:t>
            </a:fld>
            <a:endParaRPr lang="en-US"/>
          </a:p>
        </p:txBody>
      </p:sp>
      <p:sp>
        <p:nvSpPr>
          <p:cNvPr id="7" name="Title 1"/>
          <p:cNvSpPr>
            <a:spLocks noGrp="1"/>
          </p:cNvSpPr>
          <p:nvPr>
            <p:ph type="title"/>
          </p:nvPr>
        </p:nvSpPr>
        <p:spPr>
          <a:xfrm>
            <a:off x="457200" y="274638"/>
            <a:ext cx="8229600" cy="418058"/>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Solution</a:t>
            </a: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8510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9677" y="332656"/>
            <a:ext cx="6571021" cy="602369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118</a:t>
            </a:fld>
            <a:endParaRPr lang="en-US"/>
          </a:p>
        </p:txBody>
      </p:sp>
    </p:spTree>
    <p:extLst>
      <p:ext uri="{BB962C8B-B14F-4D97-AF65-F5344CB8AC3E}">
        <p14:creationId xmlns:p14="http://schemas.microsoft.com/office/powerpoint/2010/main" val="1774192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7DF8-1DED-4F1C-85DC-9749D8AFDC7C}"/>
              </a:ext>
            </a:extLst>
          </p:cNvPr>
          <p:cNvSpPr>
            <a:spLocks noGrp="1"/>
          </p:cNvSpPr>
          <p:nvPr>
            <p:ph type="title"/>
          </p:nvPr>
        </p:nvSpPr>
        <p:spPr>
          <a:xfrm>
            <a:off x="2195736" y="274638"/>
            <a:ext cx="6491064" cy="1095375"/>
          </a:xfrm>
        </p:spPr>
        <p:txBody>
          <a:bodyPr/>
          <a:lstStyle/>
          <a:p>
            <a:r>
              <a:rPr lang="en-IN" sz="3600" b="1" dirty="0">
                <a:latin typeface="Times New Roman" pitchFamily="18" charset="0"/>
                <a:cs typeface="Times New Roman" pitchFamily="18" charset="0"/>
              </a:rPr>
              <a:t>Fuzzy Relation: An Example</a:t>
            </a:r>
          </a:p>
        </p:txBody>
      </p:sp>
      <p:pic>
        <p:nvPicPr>
          <p:cNvPr id="8" name="Content Placeholder 7">
            <a:extLst>
              <a:ext uri="{FF2B5EF4-FFF2-40B4-BE49-F238E27FC236}">
                <a16:creationId xmlns:a16="http://schemas.microsoft.com/office/drawing/2014/main" id="{34AC323C-C21B-4ACE-B79F-7C584A875171}"/>
              </a:ext>
            </a:extLst>
          </p:cNvPr>
          <p:cNvPicPr>
            <a:picLocks noGrp="1" noChangeAspect="1"/>
          </p:cNvPicPr>
          <p:nvPr>
            <p:ph idx="1"/>
          </p:nvPr>
        </p:nvPicPr>
        <p:blipFill>
          <a:blip r:embed="rId2"/>
          <a:stretch>
            <a:fillRect/>
          </a:stretch>
        </p:blipFill>
        <p:spPr>
          <a:xfrm>
            <a:off x="611560" y="1639529"/>
            <a:ext cx="7672621" cy="4525963"/>
          </a:xfrm>
          <a:prstGeom prst="rect">
            <a:avLst/>
          </a:prstGeom>
        </p:spPr>
      </p:pic>
      <p:sp>
        <p:nvSpPr>
          <p:cNvPr id="4" name="Footer Placeholder 3">
            <a:extLst>
              <a:ext uri="{FF2B5EF4-FFF2-40B4-BE49-F238E27FC236}">
                <a16:creationId xmlns:a16="http://schemas.microsoft.com/office/drawing/2014/main" id="{024AE4D6-D4E3-4566-93EB-2A5893C3F81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549F6F3-4251-4350-82D2-7CE397D871AE}"/>
              </a:ext>
            </a:extLst>
          </p:cNvPr>
          <p:cNvSpPr>
            <a:spLocks noGrp="1"/>
          </p:cNvSpPr>
          <p:nvPr>
            <p:ph type="sldNum" sz="quarter" idx="12"/>
          </p:nvPr>
        </p:nvSpPr>
        <p:spPr/>
        <p:txBody>
          <a:bodyPr/>
          <a:lstStyle/>
          <a:p>
            <a:fld id="{BB055922-87EB-483D-8474-2C9330A0D922}" type="slidenum">
              <a:rPr lang="en-US" smtClean="0"/>
              <a:t>119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60547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14400" y="50292"/>
            <a:ext cx="8229600" cy="1143000"/>
          </a:xfrm>
        </p:spPr>
        <p:txBody>
          <a:bodyPr>
            <a:normAutofit/>
          </a:bodyPr>
          <a:lstStyle/>
          <a:p>
            <a:pPr fontAlgn="base"/>
            <a:r>
              <a:rPr lang="en-IN" b="1" dirty="0"/>
              <a:t>Boolean Algebra</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12</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611560" y="1916832"/>
            <a:ext cx="8352928" cy="3046988"/>
          </a:xfrm>
          <a:prstGeom prst="rect">
            <a:avLst/>
          </a:prstGeom>
        </p:spPr>
        <p:txBody>
          <a:bodyPr wrap="square">
            <a:spAutoFit/>
          </a:bodyPr>
          <a:lstStyle/>
          <a:p>
            <a:pPr fontAlgn="base"/>
            <a:r>
              <a:rPr lang="en-US" sz="2400" b="1" dirty="0"/>
              <a:t>Conjunction or AND Operation</a:t>
            </a:r>
          </a:p>
          <a:p>
            <a:pPr fontAlgn="base"/>
            <a:r>
              <a:rPr lang="en-US" sz="2400" dirty="0"/>
              <a:t>Using the AND operation satisfies the condition if both the value of the individual variables are true and if any of the value is false then this operation gives the negative result. This can be understood as,</a:t>
            </a:r>
          </a:p>
          <a:p>
            <a:pPr marL="342900" indent="-342900" fontAlgn="base">
              <a:buFont typeface="Arial" panose="020B0604020202020204" pitchFamily="34" charset="0"/>
              <a:buChar char="•"/>
            </a:pPr>
            <a:r>
              <a:rPr lang="en-US" sz="2400" dirty="0"/>
              <a:t>If A = True, B = True, then A . B = True</a:t>
            </a:r>
          </a:p>
          <a:p>
            <a:pPr marL="342900" indent="-342900" fontAlgn="base">
              <a:buFont typeface="Arial" panose="020B0604020202020204" pitchFamily="34" charset="0"/>
              <a:buChar char="•"/>
            </a:pPr>
            <a:r>
              <a:rPr lang="en-US" sz="2400" dirty="0"/>
              <a:t>If A = True, B = False, Or A = false, B = True, then A . B = False</a:t>
            </a:r>
          </a:p>
          <a:p>
            <a:pPr marL="342900" indent="-342900" fontAlgn="base">
              <a:buFont typeface="Arial" panose="020B0604020202020204" pitchFamily="34" charset="0"/>
              <a:buChar char="•"/>
            </a:pPr>
            <a:r>
              <a:rPr lang="en-US" sz="2400" dirty="0"/>
              <a:t>If A = False, B = False, then A . B = False</a:t>
            </a:r>
          </a:p>
        </p:txBody>
      </p:sp>
    </p:spTree>
    <p:extLst>
      <p:ext uri="{BB962C8B-B14F-4D97-AF65-F5344CB8AC3E}">
        <p14:creationId xmlns:p14="http://schemas.microsoft.com/office/powerpoint/2010/main" val="65431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8DB4-B79E-4F7C-8CE3-0044ADEA735B}"/>
              </a:ext>
            </a:extLst>
          </p:cNvPr>
          <p:cNvSpPr>
            <a:spLocks noGrp="1"/>
          </p:cNvSpPr>
          <p:nvPr>
            <p:ph type="title"/>
          </p:nvPr>
        </p:nvSpPr>
        <p:spPr>
          <a:xfrm>
            <a:off x="2051720" y="274638"/>
            <a:ext cx="6635080" cy="1426170"/>
          </a:xfrm>
        </p:spPr>
        <p:txBody>
          <a:bodyPr>
            <a:normAutofit fontScale="90000"/>
          </a:bodyPr>
          <a:lstStyle/>
          <a:p>
            <a:r>
              <a:rPr lang="en-IN" sz="4400" b="1" dirty="0">
                <a:latin typeface="Times New Roman" pitchFamily="18" charset="0"/>
                <a:cs typeface="Times New Roman" pitchFamily="18" charset="0"/>
              </a:rPr>
              <a:t>Fuzzy Relation: An Example (contd..)</a:t>
            </a:r>
            <a:endParaRPr lang="en-IN" dirty="0"/>
          </a:p>
        </p:txBody>
      </p:sp>
      <p:pic>
        <p:nvPicPr>
          <p:cNvPr id="8" name="Content Placeholder 7">
            <a:extLst>
              <a:ext uri="{FF2B5EF4-FFF2-40B4-BE49-F238E27FC236}">
                <a16:creationId xmlns:a16="http://schemas.microsoft.com/office/drawing/2014/main" id="{3FF858B4-A74A-47E9-B072-4705A00FFE53}"/>
              </a:ext>
            </a:extLst>
          </p:cNvPr>
          <p:cNvPicPr>
            <a:picLocks noGrp="1" noChangeAspect="1"/>
          </p:cNvPicPr>
          <p:nvPr>
            <p:ph idx="1"/>
          </p:nvPr>
        </p:nvPicPr>
        <p:blipFill>
          <a:blip r:embed="rId2"/>
          <a:stretch>
            <a:fillRect/>
          </a:stretch>
        </p:blipFill>
        <p:spPr>
          <a:xfrm>
            <a:off x="611561" y="1639529"/>
            <a:ext cx="7639196" cy="4525963"/>
          </a:xfrm>
          <a:prstGeom prst="rect">
            <a:avLst/>
          </a:prstGeom>
        </p:spPr>
      </p:pic>
      <p:sp>
        <p:nvSpPr>
          <p:cNvPr id="4" name="Footer Placeholder 3">
            <a:extLst>
              <a:ext uri="{FF2B5EF4-FFF2-40B4-BE49-F238E27FC236}">
                <a16:creationId xmlns:a16="http://schemas.microsoft.com/office/drawing/2014/main" id="{30241289-5E8B-446F-9A4D-068DDF078B5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CD4ECD6-46B6-4AEA-8B80-58574F8C8D67}"/>
              </a:ext>
            </a:extLst>
          </p:cNvPr>
          <p:cNvSpPr>
            <a:spLocks noGrp="1"/>
          </p:cNvSpPr>
          <p:nvPr>
            <p:ph type="sldNum" sz="quarter" idx="12"/>
          </p:nvPr>
        </p:nvSpPr>
        <p:spPr/>
        <p:txBody>
          <a:bodyPr/>
          <a:lstStyle/>
          <a:p>
            <a:fld id="{BB055922-87EB-483D-8474-2C9330A0D922}" type="slidenum">
              <a:rPr lang="en-US" smtClean="0"/>
              <a:t>120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9306340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C1B2-679F-4FCD-8A05-56F4C27B3B30}"/>
              </a:ext>
            </a:extLst>
          </p:cNvPr>
          <p:cNvSpPr>
            <a:spLocks noGrp="1"/>
          </p:cNvSpPr>
          <p:nvPr>
            <p:ph type="title"/>
          </p:nvPr>
        </p:nvSpPr>
        <p:spPr/>
        <p:txBody>
          <a:bodyPr/>
          <a:lstStyle/>
          <a:p>
            <a:r>
              <a:rPr lang="en-IN" sz="4000" b="1" dirty="0">
                <a:latin typeface="Times New Roman" pitchFamily="18" charset="0"/>
                <a:cs typeface="Times New Roman" pitchFamily="18" charset="0"/>
              </a:rPr>
              <a:t>Problem</a:t>
            </a:r>
          </a:p>
        </p:txBody>
      </p:sp>
      <p:pic>
        <p:nvPicPr>
          <p:cNvPr id="8" name="Content Placeholder 7">
            <a:extLst>
              <a:ext uri="{FF2B5EF4-FFF2-40B4-BE49-F238E27FC236}">
                <a16:creationId xmlns:a16="http://schemas.microsoft.com/office/drawing/2014/main" id="{AFC6944F-0058-491A-9197-994FFD29F47C}"/>
              </a:ext>
            </a:extLst>
          </p:cNvPr>
          <p:cNvPicPr>
            <a:picLocks noGrp="1" noChangeAspect="1"/>
          </p:cNvPicPr>
          <p:nvPr>
            <p:ph idx="1"/>
          </p:nvPr>
        </p:nvPicPr>
        <p:blipFill>
          <a:blip r:embed="rId2"/>
          <a:stretch>
            <a:fillRect/>
          </a:stretch>
        </p:blipFill>
        <p:spPr>
          <a:xfrm>
            <a:off x="457201" y="1639529"/>
            <a:ext cx="8051444" cy="4525963"/>
          </a:xfrm>
          <a:prstGeom prst="rect">
            <a:avLst/>
          </a:prstGeom>
        </p:spPr>
      </p:pic>
      <p:sp>
        <p:nvSpPr>
          <p:cNvPr id="4" name="Footer Placeholder 3">
            <a:extLst>
              <a:ext uri="{FF2B5EF4-FFF2-40B4-BE49-F238E27FC236}">
                <a16:creationId xmlns:a16="http://schemas.microsoft.com/office/drawing/2014/main" id="{17BDAF71-EF0A-4F88-A4C2-21BBCB0BED5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D079E24-294B-4ABE-B643-17B43993CFAE}"/>
              </a:ext>
            </a:extLst>
          </p:cNvPr>
          <p:cNvSpPr>
            <a:spLocks noGrp="1"/>
          </p:cNvSpPr>
          <p:nvPr>
            <p:ph type="sldNum" sz="quarter" idx="12"/>
          </p:nvPr>
        </p:nvSpPr>
        <p:spPr/>
        <p:txBody>
          <a:bodyPr/>
          <a:lstStyle/>
          <a:p>
            <a:fld id="{BB055922-87EB-483D-8474-2C9330A0D922}" type="slidenum">
              <a:rPr lang="en-US" smtClean="0"/>
              <a:t>121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2226632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1.Given </a:t>
            </a:r>
            <a:r>
              <a:rPr lang="en-GB" sz="2000" dirty="0">
                <a:latin typeface="Times New Roman" panose="02020603050405020304" pitchFamily="18" charset="0"/>
                <a:cs typeface="Times New Roman" panose="02020603050405020304" pitchFamily="18" charset="0"/>
              </a:rPr>
              <a:t>U = {1,2,3,4,5,6,7</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 {(3, 0.7), (5, 1), (6, 0.8</a:t>
            </a:r>
            <a:r>
              <a:rPr lang="en-GB" sz="2000" dirty="0" smtClean="0">
                <a:latin typeface="Times New Roman" panose="02020603050405020304" pitchFamily="18" charset="0"/>
                <a:cs typeface="Times New Roman" panose="02020603050405020304" pitchFamily="18" charset="0"/>
              </a:rPr>
              <a:t>)},then </a:t>
            </a:r>
            <a:r>
              <a:rPr lang="en-GB" sz="2000" dirty="0">
                <a:latin typeface="Times New Roman" panose="02020603050405020304" pitchFamily="18" charset="0"/>
                <a:cs typeface="Times New Roman" panose="02020603050405020304" pitchFamily="18" charset="0"/>
              </a:rPr>
              <a:t>A complement is</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{(4, 0.7), (2,1), (1,0.8)}</a:t>
            </a:r>
          </a:p>
          <a:p>
            <a:pPr marL="0" indent="0">
              <a:buNone/>
            </a:pPr>
            <a:r>
              <a:rPr lang="en-GB"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 {(4, 0.3.): (5, 0), (6. 0.2) }</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{(l, 1), (2, 1), (3, 0.3), (4, 1), (6,0.2), (7, 1)}</a:t>
            </a:r>
          </a:p>
          <a:p>
            <a:pPr marL="0" indent="0">
              <a:buNone/>
            </a:pPr>
            <a:r>
              <a:rPr lang="en-GB" sz="2000" dirty="0" smtClean="0">
                <a:latin typeface="Times New Roman" panose="02020603050405020304" pitchFamily="18" charset="0"/>
                <a:cs typeface="Times New Roman" panose="02020603050405020304" pitchFamily="18" charset="0"/>
              </a:rPr>
              <a:t>(d</a:t>
            </a:r>
            <a:r>
              <a:rPr lang="en-GB" sz="2000" dirty="0">
                <a:latin typeface="Times New Roman" panose="02020603050405020304" pitchFamily="18" charset="0"/>
                <a:cs typeface="Times New Roman" panose="02020603050405020304" pitchFamily="18" charset="0"/>
              </a:rPr>
              <a:t>) {(3, 0.3), (6.0.2</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(c) {(l, 1), (2, 1), (3, 0.3), (4, 1), (6,0.2), (7, 1</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Complement: Fuzzy complement is identical to crisp complement operation. The membership value of every element in the fuzzy set is complemented with respect to 1, i.e. it is subtracted from 1</a:t>
            </a:r>
            <a:r>
              <a:rPr lang="en-GB" dirty="0"/>
              <a:t>.</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122</a:t>
            </a:fld>
            <a:endParaRPr lang="en-US"/>
          </a:p>
        </p:txBody>
      </p:sp>
    </p:spTree>
    <p:extLst>
      <p:ext uri="{BB962C8B-B14F-4D97-AF65-F5344CB8AC3E}">
        <p14:creationId xmlns:p14="http://schemas.microsoft.com/office/powerpoint/2010/main" val="10384830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latin typeface="Times New Roman" panose="02020603050405020304" pitchFamily="18" charset="0"/>
                <a:cs typeface="Times New Roman" panose="02020603050405020304" pitchFamily="18" charset="0"/>
              </a:rPr>
              <a:t>MCQ</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2.If </a:t>
            </a:r>
            <a:r>
              <a:rPr lang="en-GB" sz="2000" dirty="0">
                <a:latin typeface="Times New Roman" panose="02020603050405020304" pitchFamily="18" charset="0"/>
                <a:cs typeface="Times New Roman" panose="02020603050405020304" pitchFamily="18" charset="0"/>
              </a:rPr>
              <a:t>A and B are two fuzzy sets with membership functions:</a:t>
            </a:r>
          </a:p>
          <a:p>
            <a:pPr marL="0" indent="0">
              <a:buNone/>
            </a:pP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(χ) ={0.2,0.5.,0.6,0.1,0.9</a:t>
            </a: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μb</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(χ)= {0.1,0.5,0.2,0.7,0.8</a:t>
            </a:r>
            <a:r>
              <a:rPr lang="en-GB" sz="2000" dirty="0" smtClean="0">
                <a:latin typeface="Times New Roman" panose="02020603050405020304" pitchFamily="18" charset="0"/>
                <a:cs typeface="Times New Roman" panose="02020603050405020304" pitchFamily="18" charset="0"/>
              </a:rPr>
              <a:t>},then </a:t>
            </a:r>
            <a:r>
              <a:rPr lang="en-GB" sz="2000" dirty="0">
                <a:latin typeface="Times New Roman" panose="02020603050405020304" pitchFamily="18" charset="0"/>
                <a:cs typeface="Times New Roman" panose="02020603050405020304" pitchFamily="18" charset="0"/>
              </a:rPr>
              <a:t>the value of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 ∩ </a:t>
            </a:r>
            <a:r>
              <a:rPr lang="en-GB" sz="2000" dirty="0" err="1">
                <a:latin typeface="Times New Roman" panose="02020603050405020304" pitchFamily="18" charset="0"/>
                <a:cs typeface="Times New Roman" panose="02020603050405020304" pitchFamily="18" charset="0"/>
              </a:rPr>
              <a:t>μb</a:t>
            </a:r>
            <a:r>
              <a:rPr lang="en-GB" sz="2000" dirty="0">
                <a:latin typeface="Times New Roman" panose="02020603050405020304" pitchFamily="18" charset="0"/>
                <a:cs typeface="Times New Roman" panose="02020603050405020304" pitchFamily="18" charset="0"/>
              </a:rPr>
              <a:t> will be</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{0.2,0.5,0.6,0.7,0.9</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{0.2, 0.5,0.2, 0.1,0.8}</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{0.1, 0.5, 0.6, 0.1,0.8</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{0.1, 0.5, 0.2, 0.1,0.8}</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(d) {0.1, 0.5, 0.2, 0.1,0.8</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Explanation:-Use intersection operation.</a:t>
            </a:r>
            <a:r>
              <a:rPr lang="en-US" sz="2000" b="1" i="1" dirty="0"/>
              <a:t> </a:t>
            </a:r>
          </a:p>
          <a:p>
            <a:pPr marL="0" indent="0">
              <a:buNone/>
            </a:pPr>
            <a:r>
              <a:rPr lang="en-US" sz="2000" b="1" i="1" dirty="0" smtClean="0">
                <a:latin typeface="Times New Roman" panose="02020603050405020304" pitchFamily="18" charset="0"/>
                <a:cs typeface="Times New Roman" panose="02020603050405020304" pitchFamily="18" charset="0"/>
              </a:rPr>
              <a:t>Intersection</a:t>
            </a:r>
            <a:r>
              <a:rPr lang="en-US" sz="2000" b="1" i="1" dirty="0">
                <a:latin typeface="Times New Roman" panose="02020603050405020304" pitchFamily="18" charset="0"/>
                <a:cs typeface="Times New Roman" panose="02020603050405020304" pitchFamily="18" charset="0"/>
              </a:rPr>
              <a:t>:</a:t>
            </a:r>
            <a:br>
              <a:rPr lang="en-US" sz="2000" b="1" i="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A   B(x) = min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A(x),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B(x))</a:t>
            </a:r>
            <a:br>
              <a:rPr lang="en-US" sz="2000" dirty="0">
                <a:latin typeface="Times New Roman" panose="02020603050405020304" pitchFamily="18" charset="0"/>
                <a:cs typeface="Times New Roman" panose="02020603050405020304" pitchFamily="18" charset="0"/>
              </a:rPr>
            </a:br>
            <a:r>
              <a:rPr lang="en-GB" sz="2000" dirty="0" smtClean="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123</a:t>
            </a:fld>
            <a:endParaRPr lang="en-US"/>
          </a:p>
        </p:txBody>
      </p:sp>
    </p:spTree>
    <p:extLst>
      <p:ext uri="{BB962C8B-B14F-4D97-AF65-F5344CB8AC3E}">
        <p14:creationId xmlns:p14="http://schemas.microsoft.com/office/powerpoint/2010/main" val="982912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720D-152D-465F-966F-213B28F23FA5}"/>
              </a:ext>
            </a:extLst>
          </p:cNvPr>
          <p:cNvSpPr>
            <a:spLocks noGrp="1"/>
          </p:cNvSpPr>
          <p:nvPr>
            <p:ph type="title"/>
          </p:nvPr>
        </p:nvSpPr>
        <p:spPr>
          <a:xfrm>
            <a:off x="1475656" y="274638"/>
            <a:ext cx="7211144" cy="1095375"/>
          </a:xfrm>
        </p:spPr>
        <p:txBody>
          <a:bodyPr/>
          <a:lstStyle/>
          <a:p>
            <a:r>
              <a:rPr lang="en-IN" sz="4000" b="1" dirty="0">
                <a:latin typeface="Times New Roman" pitchFamily="18" charset="0"/>
                <a:cs typeface="Times New Roman" pitchFamily="18" charset="0"/>
              </a:rPr>
              <a:t>Fuzzy Propositions</a:t>
            </a:r>
          </a:p>
        </p:txBody>
      </p:sp>
      <p:sp>
        <p:nvSpPr>
          <p:cNvPr id="3" name="Content Placeholder 2">
            <a:extLst>
              <a:ext uri="{FF2B5EF4-FFF2-40B4-BE49-F238E27FC236}">
                <a16:creationId xmlns:a16="http://schemas.microsoft.com/office/drawing/2014/main" id="{94DFC3EB-7F6C-4ED9-B177-8019158ED230}"/>
              </a:ext>
            </a:extLst>
          </p:cNvPr>
          <p:cNvSpPr>
            <a:spLocks noGrp="1"/>
          </p:cNvSpPr>
          <p:nvPr>
            <p:ph idx="1"/>
          </p:nvPr>
        </p:nvSpPr>
        <p:spPr/>
        <p:txBody>
          <a:bodyPr/>
          <a:lstStyle/>
          <a:p>
            <a:pPr marL="0" indent="0">
              <a:buNone/>
            </a:pPr>
            <a:r>
              <a:rPr lang="en-US" b="1" dirty="0"/>
              <a:t>Two-valued logic vs. Multi-valued logic</a:t>
            </a:r>
          </a:p>
          <a:p>
            <a:pPr marL="0" indent="0">
              <a:buNone/>
            </a:pPr>
            <a:r>
              <a:rPr lang="en-US" dirty="0"/>
              <a:t>The basic assumption upon which crisp logic is based - that every proposition is either TRUE or FALSE. </a:t>
            </a:r>
          </a:p>
          <a:p>
            <a:pPr marL="0" indent="0">
              <a:buNone/>
            </a:pPr>
            <a:r>
              <a:rPr lang="en-US" dirty="0"/>
              <a:t>The classical two-valued logic can be extended to multi-valued logic.</a:t>
            </a:r>
          </a:p>
          <a:p>
            <a:pPr marL="0" indent="0">
              <a:buNone/>
            </a:pPr>
            <a:r>
              <a:rPr lang="en-US" dirty="0"/>
              <a:t> As an example, three valued logic to denote true(1), false(0) and indeterminacy ( 1 2 ).</a:t>
            </a:r>
            <a:endParaRPr lang="en-IN" dirty="0"/>
          </a:p>
        </p:txBody>
      </p:sp>
      <p:sp>
        <p:nvSpPr>
          <p:cNvPr id="4" name="Footer Placeholder 3">
            <a:extLst>
              <a:ext uri="{FF2B5EF4-FFF2-40B4-BE49-F238E27FC236}">
                <a16:creationId xmlns:a16="http://schemas.microsoft.com/office/drawing/2014/main" id="{482C6422-C008-43E8-9E68-A35E26D979B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EDCB3B-2DA1-428A-879A-CD8DED64E5E4}"/>
              </a:ext>
            </a:extLst>
          </p:cNvPr>
          <p:cNvSpPr>
            <a:spLocks noGrp="1"/>
          </p:cNvSpPr>
          <p:nvPr>
            <p:ph type="sldNum" sz="quarter" idx="12"/>
          </p:nvPr>
        </p:nvSpPr>
        <p:spPr/>
        <p:txBody>
          <a:bodyPr/>
          <a:lstStyle/>
          <a:p>
            <a:fld id="{BB055922-87EB-483D-8474-2C9330A0D922}" type="slidenum">
              <a:rPr lang="en-US" smtClean="0"/>
              <a:t>124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018297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anose="02020603050405020304" pitchFamily="18" charset="0"/>
                <a:cs typeface="Times New Roman" panose="02020603050405020304" pitchFamily="18" charset="0"/>
              </a:rPr>
              <a:t>Propositions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 proposition is a declarative statement which is either true or false. It is a technique of knowledge representation in logical and mathematical form.</a:t>
            </a:r>
          </a:p>
          <a:p>
            <a:pPr marL="0" indent="0">
              <a:buNone/>
            </a:pPr>
            <a:r>
              <a:rPr lang="en-US" sz="2000" dirty="0">
                <a:latin typeface="Times New Roman" panose="02020603050405020304" pitchFamily="18" charset="0"/>
                <a:cs typeface="Times New Roman" panose="02020603050405020304" pitchFamily="18" charset="0"/>
              </a:rPr>
              <a:t>Types of propositions: The syntax of propositional logic defines the allowable sentences for the knowledge representation. There are two types of Propositions:</a:t>
            </a:r>
          </a:p>
          <a:p>
            <a:r>
              <a:rPr lang="en-US" sz="2000" b="1" dirty="0">
                <a:latin typeface="Times New Roman" panose="02020603050405020304" pitchFamily="18" charset="0"/>
                <a:cs typeface="Times New Roman" panose="02020603050405020304" pitchFamily="18" charset="0"/>
              </a:rPr>
              <a:t>Atomic </a:t>
            </a:r>
            <a:r>
              <a:rPr lang="en-US" sz="2000" b="1" dirty="0" smtClean="0">
                <a:latin typeface="Times New Roman" panose="02020603050405020304" pitchFamily="18" charset="0"/>
                <a:cs typeface="Times New Roman" panose="02020603050405020304" pitchFamily="18" charset="0"/>
              </a:rPr>
              <a:t>Propositions:-</a:t>
            </a:r>
            <a:r>
              <a:rPr lang="en-GB" sz="2000" dirty="0">
                <a:latin typeface="Times New Roman" panose="02020603050405020304" pitchFamily="18" charset="0"/>
                <a:cs typeface="Times New Roman" panose="02020603050405020304" pitchFamily="18" charset="0"/>
              </a:rPr>
              <a:t>An atomic proposition is a statement or assertion that must be true or false</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 </a:t>
            </a:r>
            <a:r>
              <a:rPr lang="en-GB" sz="2000" dirty="0">
                <a:solidFill>
                  <a:srgbClr val="FF0000"/>
                </a:solidFill>
                <a:latin typeface="Times New Roman" panose="02020603050405020304" pitchFamily="18" charset="0"/>
                <a:cs typeface="Times New Roman" panose="02020603050405020304" pitchFamily="18" charset="0"/>
              </a:rPr>
              <a:t>Examples of atomic propositions are: “5 is a prime”</a:t>
            </a:r>
            <a:endParaRPr lang="en-US" sz="2000" dirty="0">
              <a:solidFill>
                <a:srgbClr val="FF0000"/>
              </a:solidFill>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Compound </a:t>
            </a:r>
            <a:r>
              <a:rPr lang="en-US" sz="2000" b="1" dirty="0" smtClean="0">
                <a:latin typeface="Times New Roman" panose="02020603050405020304" pitchFamily="18" charset="0"/>
                <a:cs typeface="Times New Roman" panose="02020603050405020304" pitchFamily="18" charset="0"/>
              </a:rPr>
              <a:t>propositions:-</a:t>
            </a:r>
            <a:r>
              <a:rPr lang="en-GB" dirty="0"/>
              <a:t> </a:t>
            </a:r>
            <a:r>
              <a:rPr lang="en-GB" sz="2000" dirty="0" smtClean="0">
                <a:latin typeface="Times New Roman" panose="02020603050405020304" pitchFamily="18" charset="0"/>
                <a:cs typeface="Times New Roman" panose="02020603050405020304" pitchFamily="18" charset="0"/>
              </a:rPr>
              <a:t>A compound </a:t>
            </a:r>
            <a:r>
              <a:rPr lang="en-GB" sz="2000" dirty="0">
                <a:latin typeface="Times New Roman" panose="02020603050405020304" pitchFamily="18" charset="0"/>
                <a:cs typeface="Times New Roman" panose="02020603050405020304" pitchFamily="18" charset="0"/>
              </a:rPr>
              <a:t>proposition which consists of </a:t>
            </a:r>
            <a:r>
              <a:rPr lang="en-GB" sz="2000" dirty="0" smtClean="0">
                <a:latin typeface="Times New Roman" panose="02020603050405020304" pitchFamily="18" charset="0"/>
                <a:cs typeface="Times New Roman" panose="02020603050405020304" pitchFamily="18" charset="0"/>
              </a:rPr>
              <a:t>two </a:t>
            </a:r>
            <a:r>
              <a:rPr lang="en-GB" sz="2000" dirty="0">
                <a:latin typeface="Times New Roman" panose="02020603050405020304" pitchFamily="18" charset="0"/>
                <a:cs typeface="Times New Roman" panose="02020603050405020304" pitchFamily="18" charset="0"/>
              </a:rPr>
              <a:t>propositions joined by the </a:t>
            </a:r>
            <a:r>
              <a:rPr lang="en-GB" sz="2000" dirty="0" smtClean="0">
                <a:latin typeface="Times New Roman" panose="02020603050405020304" pitchFamily="18" charset="0"/>
                <a:cs typeface="Times New Roman" panose="02020603050405020304" pitchFamily="18" charset="0"/>
              </a:rPr>
              <a:t>logical connective phrase like and, or etc.</a:t>
            </a:r>
          </a:p>
          <a:p>
            <a:pPr marL="0" indent="0">
              <a:buNone/>
            </a:pPr>
            <a:r>
              <a:rPr lang="en-GB" sz="2000" dirty="0" smtClean="0">
                <a:solidFill>
                  <a:srgbClr val="FF0000"/>
                </a:solidFill>
                <a:latin typeface="Times New Roman" panose="02020603050405020304" pitchFamily="18" charset="0"/>
                <a:cs typeface="Times New Roman" panose="02020603050405020304" pitchFamily="18" charset="0"/>
              </a:rPr>
              <a:t>Example:-</a:t>
            </a:r>
            <a:r>
              <a:rPr lang="en-GB" sz="2000" dirty="0">
                <a:solidFill>
                  <a:srgbClr val="FF0000"/>
                </a:solidFill>
                <a:latin typeface="Times New Roman" panose="02020603050405020304" pitchFamily="18" charset="0"/>
                <a:cs typeface="Times New Roman" panose="02020603050405020304" pitchFamily="18" charset="0"/>
              </a:rPr>
              <a:t> If x is an integer, then x</a:t>
            </a:r>
            <a:r>
              <a:rPr lang="en-GB" sz="2000" baseline="30000" dirty="0">
                <a:solidFill>
                  <a:srgbClr val="FF0000"/>
                </a:solidFill>
                <a:latin typeface="Times New Roman" panose="02020603050405020304" pitchFamily="18" charset="0"/>
                <a:cs typeface="Times New Roman" panose="02020603050405020304" pitchFamily="18" charset="0"/>
              </a:rPr>
              <a:t>2</a:t>
            </a:r>
            <a:r>
              <a:rPr lang="en-GB" sz="2000" dirty="0">
                <a:solidFill>
                  <a:srgbClr val="FF0000"/>
                </a:solidFill>
                <a:latin typeface="Times New Roman" panose="02020603050405020304" pitchFamily="18" charset="0"/>
                <a:cs typeface="Times New Roman" panose="02020603050405020304" pitchFamily="18" charset="0"/>
              </a:rPr>
              <a:t> is a +</a:t>
            </a:r>
            <a:r>
              <a:rPr lang="en-GB" sz="2000" dirty="0" err="1">
                <a:solidFill>
                  <a:srgbClr val="FF0000"/>
                </a:solidFill>
                <a:latin typeface="Times New Roman" panose="02020603050405020304" pitchFamily="18" charset="0"/>
                <a:cs typeface="Times New Roman" panose="02020603050405020304" pitchFamily="18" charset="0"/>
              </a:rPr>
              <a:t>ve</a:t>
            </a:r>
            <a:r>
              <a:rPr lang="en-GB" sz="2000" dirty="0">
                <a:solidFill>
                  <a:srgbClr val="FF0000"/>
                </a:solidFill>
                <a:latin typeface="Times New Roman" panose="02020603050405020304" pitchFamily="18" charset="0"/>
                <a:cs typeface="Times New Roman" panose="02020603050405020304" pitchFamily="18" charset="0"/>
              </a:rPr>
              <a:t> integer.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125</a:t>
            </a:fld>
            <a:endParaRPr lang="en-US"/>
          </a:p>
        </p:txBody>
      </p:sp>
    </p:spTree>
    <p:extLst>
      <p:ext uri="{BB962C8B-B14F-4D97-AF65-F5344CB8AC3E}">
        <p14:creationId xmlns:p14="http://schemas.microsoft.com/office/powerpoint/2010/main" val="33878874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886700" cy="390379"/>
          </a:xfrm>
        </p:spPr>
        <p:txBody>
          <a:bodyPr>
            <a:noAutofit/>
          </a:bodyPr>
          <a:lstStyle/>
          <a:p>
            <a:pPr algn="l"/>
            <a:r>
              <a:rPr lang="en-US" sz="3200" b="1" dirty="0">
                <a:latin typeface="Times New Roman" panose="02020603050405020304" pitchFamily="18" charset="0"/>
                <a:cs typeface="Times New Roman" panose="02020603050405020304" pitchFamily="18" charset="0"/>
              </a:rPr>
              <a:t>Propositional </a:t>
            </a:r>
            <a:r>
              <a:rPr lang="en-US" sz="3200" b="1" dirty="0" smtClean="0">
                <a:latin typeface="Times New Roman" panose="02020603050405020304" pitchFamily="18" charset="0"/>
                <a:cs typeface="Times New Roman" panose="02020603050405020304" pitchFamily="18" charset="0"/>
              </a:rPr>
              <a:t>Logics:-</a:t>
            </a:r>
            <a:r>
              <a:rPr lang="en-US" sz="3200" b="1" dirty="0">
                <a:latin typeface="Times New Roman" panose="02020603050405020304" pitchFamily="18" charset="0"/>
                <a:cs typeface="Times New Roman" panose="02020603050405020304" pitchFamily="18" charset="0"/>
              </a:rPr>
              <a:t>Basic facts </a:t>
            </a:r>
          </a:p>
        </p:txBody>
      </p:sp>
      <p:sp>
        <p:nvSpPr>
          <p:cNvPr id="3" name="Content Placeholder 2"/>
          <p:cNvSpPr>
            <a:spLocks noGrp="1"/>
          </p:cNvSpPr>
          <p:nvPr>
            <p:ph idx="1"/>
          </p:nvPr>
        </p:nvSpPr>
        <p:spPr>
          <a:xfrm>
            <a:off x="628650" y="908720"/>
            <a:ext cx="7886700" cy="5688632"/>
          </a:xfrm>
        </p:spPr>
        <p:txBody>
          <a:bodyPr>
            <a:normAutofit fontScale="700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lso </a:t>
            </a:r>
            <a:r>
              <a:rPr lang="en-US" dirty="0">
                <a:latin typeface="Times New Roman" panose="02020603050405020304" pitchFamily="18" charset="0"/>
                <a:cs typeface="Times New Roman" panose="02020603050405020304" pitchFamily="18" charset="0"/>
              </a:rPr>
              <a:t>called Boolean logic as it works on 0 and </a:t>
            </a:r>
            <a:r>
              <a:rPr lang="en-US" dirty="0" smtClean="0">
                <a:latin typeface="Times New Roman" panose="02020603050405020304" pitchFamily="18" charset="0"/>
                <a:cs typeface="Times New Roman" panose="02020603050405020304" pitchFamily="18" charset="0"/>
              </a:rPr>
              <a:t>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se </a:t>
            </a:r>
            <a:r>
              <a:rPr lang="en-US" dirty="0">
                <a:latin typeface="Times New Roman" panose="02020603050405020304" pitchFamily="18" charset="0"/>
                <a:cs typeface="Times New Roman" panose="02020603050405020304" pitchFamily="18" charset="0"/>
              </a:rPr>
              <a:t>symbolic variables to represent the logic, and we can use any symbol for a representing a proposition, such A, B, C, P, Q, R, </a:t>
            </a:r>
            <a:r>
              <a:rPr lang="en-US" dirty="0" smtClean="0">
                <a:latin typeface="Times New Roman" panose="02020603050405020304" pitchFamily="18" charset="0"/>
                <a:cs typeface="Times New Roman" panose="02020603050405020304" pitchFamily="18" charset="0"/>
              </a:rPr>
              <a:t>etc.</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can </a:t>
            </a:r>
            <a:r>
              <a:rPr lang="en-US" dirty="0">
                <a:latin typeface="Times New Roman" panose="02020603050405020304" pitchFamily="18" charset="0"/>
                <a:cs typeface="Times New Roman" panose="02020603050405020304" pitchFamily="18" charset="0"/>
              </a:rPr>
              <a:t>be either true or false, but it cannot be </a:t>
            </a:r>
            <a:r>
              <a:rPr lang="en-US" dirty="0" smtClean="0">
                <a:latin typeface="Times New Roman" panose="02020603050405020304" pitchFamily="18" charset="0"/>
                <a:cs typeface="Times New Roman" panose="02020603050405020304" pitchFamily="18" charset="0"/>
              </a:rPr>
              <a:t>both.</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consists </a:t>
            </a:r>
            <a:r>
              <a:rPr lang="en-US" dirty="0">
                <a:latin typeface="Times New Roman" panose="02020603050405020304" pitchFamily="18" charset="0"/>
                <a:cs typeface="Times New Roman" panose="02020603050405020304" pitchFamily="18" charset="0"/>
              </a:rPr>
              <a:t>of an object, relations or function, and </a:t>
            </a:r>
            <a:r>
              <a:rPr lang="en-US" b="1" dirty="0">
                <a:latin typeface="Times New Roman" panose="02020603050405020304" pitchFamily="18" charset="0"/>
                <a:cs typeface="Times New Roman" panose="02020603050405020304" pitchFamily="18" charset="0"/>
              </a:rPr>
              <a:t>logical </a:t>
            </a:r>
            <a:r>
              <a:rPr lang="en-US" b="1" dirty="0" smtClean="0">
                <a:latin typeface="Times New Roman" panose="02020603050405020304" pitchFamily="18" charset="0"/>
                <a:cs typeface="Times New Roman" panose="02020603050405020304" pitchFamily="18" charset="0"/>
              </a:rPr>
              <a:t>connectives</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connectives are also called logical </a:t>
            </a:r>
            <a:r>
              <a:rPr lang="en-US" dirty="0" smtClean="0">
                <a:latin typeface="Times New Roman" panose="02020603050405020304" pitchFamily="18" charset="0"/>
                <a:cs typeface="Times New Roman" panose="02020603050405020304" pitchFamily="18" charset="0"/>
              </a:rPr>
              <a:t>operators, Connectives </a:t>
            </a:r>
            <a:r>
              <a:rPr lang="en-US" dirty="0">
                <a:latin typeface="Times New Roman" panose="02020603050405020304" pitchFamily="18" charset="0"/>
                <a:cs typeface="Times New Roman" panose="02020603050405020304" pitchFamily="18" charset="0"/>
              </a:rPr>
              <a:t>can be said as a logical operator which connects two </a:t>
            </a:r>
            <a:r>
              <a:rPr lang="en-US" dirty="0" smtClean="0">
                <a:latin typeface="Times New Roman" panose="02020603050405020304" pitchFamily="18" charset="0"/>
                <a:cs typeface="Times New Roman" panose="02020603050405020304" pitchFamily="18" charset="0"/>
              </a:rPr>
              <a:t>sentences.</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proposition formula which is always true is called </a:t>
            </a:r>
            <a:r>
              <a:rPr lang="en-US" b="1" dirty="0">
                <a:latin typeface="Times New Roman" panose="02020603050405020304" pitchFamily="18" charset="0"/>
                <a:cs typeface="Times New Roman" panose="02020603050405020304" pitchFamily="18" charset="0"/>
              </a:rPr>
              <a:t>tautology</a:t>
            </a:r>
            <a:r>
              <a:rPr lang="en-US" dirty="0">
                <a:latin typeface="Times New Roman" panose="02020603050405020304" pitchFamily="18" charset="0"/>
                <a:cs typeface="Times New Roman" panose="02020603050405020304" pitchFamily="18" charset="0"/>
              </a:rPr>
              <a:t>, and it is also called a valid </a:t>
            </a:r>
            <a:r>
              <a:rPr lang="en-US" dirty="0" smtClean="0">
                <a:latin typeface="Times New Roman" panose="02020603050405020304" pitchFamily="18" charset="0"/>
                <a:cs typeface="Times New Roman" panose="02020603050405020304" pitchFamily="18" charset="0"/>
              </a:rPr>
              <a:t>sentence.</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proposition formula which is always false is called </a:t>
            </a:r>
            <a:r>
              <a:rPr lang="en-US" b="1" dirty="0">
                <a:latin typeface="Times New Roman" panose="02020603050405020304" pitchFamily="18" charset="0"/>
                <a:cs typeface="Times New Roman" panose="02020603050405020304" pitchFamily="18" charset="0"/>
              </a:rPr>
              <a:t>Contradiction</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Statements </a:t>
            </a:r>
            <a:r>
              <a:rPr lang="en-US" dirty="0">
                <a:latin typeface="Times New Roman" panose="02020603050405020304" pitchFamily="18" charset="0"/>
                <a:cs typeface="Times New Roman" panose="02020603050405020304" pitchFamily="18" charset="0"/>
              </a:rPr>
              <a:t>which are questions, commands, or opinions are not propositions such as "</a:t>
            </a:r>
            <a:r>
              <a:rPr lang="en-US" b="1" dirty="0">
                <a:latin typeface="Times New Roman" panose="02020603050405020304" pitchFamily="18" charset="0"/>
                <a:cs typeface="Times New Roman" panose="02020603050405020304" pitchFamily="18" charset="0"/>
              </a:rPr>
              <a:t>Where is </a:t>
            </a:r>
            <a:r>
              <a:rPr lang="en-US" b="1" dirty="0" err="1">
                <a:latin typeface="Times New Roman" panose="02020603050405020304" pitchFamily="18" charset="0"/>
                <a:cs typeface="Times New Roman" panose="02020603050405020304" pitchFamily="18" charset="0"/>
              </a:rPr>
              <a:t>Rohini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How are you</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What is your name</a:t>
            </a:r>
            <a:r>
              <a:rPr lang="en-US" dirty="0">
                <a:latin typeface="Times New Roman" panose="02020603050405020304" pitchFamily="18" charset="0"/>
                <a:cs typeface="Times New Roman" panose="02020603050405020304" pitchFamily="18" charset="0"/>
              </a:rPr>
              <a:t>", are not propositions.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126</a:t>
            </a:fld>
            <a:endParaRPr lang="en-US"/>
          </a:p>
        </p:txBody>
      </p:sp>
    </p:spTree>
    <p:extLst>
      <p:ext uri="{BB962C8B-B14F-4D97-AF65-F5344CB8AC3E}">
        <p14:creationId xmlns:p14="http://schemas.microsoft.com/office/powerpoint/2010/main" val="85061072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0"/>
            <a:ext cx="7886700" cy="608527"/>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Logical Connectives</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628650" y="1916830"/>
          <a:ext cx="7975797" cy="3744420"/>
        </p:xfrm>
        <a:graphic>
          <a:graphicData uri="http://schemas.openxmlformats.org/drawingml/2006/table">
            <a:tbl>
              <a:tblPr/>
              <a:tblGrid>
                <a:gridCol w="2658599">
                  <a:extLst>
                    <a:ext uri="{9D8B030D-6E8A-4147-A177-3AD203B41FA5}">
                      <a16:colId xmlns:a16="http://schemas.microsoft.com/office/drawing/2014/main" val="20000"/>
                    </a:ext>
                  </a:extLst>
                </a:gridCol>
                <a:gridCol w="2658599">
                  <a:extLst>
                    <a:ext uri="{9D8B030D-6E8A-4147-A177-3AD203B41FA5}">
                      <a16:colId xmlns:a16="http://schemas.microsoft.com/office/drawing/2014/main" val="20001"/>
                    </a:ext>
                  </a:extLst>
                </a:gridCol>
                <a:gridCol w="2658599">
                  <a:extLst>
                    <a:ext uri="{9D8B030D-6E8A-4147-A177-3AD203B41FA5}">
                      <a16:colId xmlns:a16="http://schemas.microsoft.com/office/drawing/2014/main" val="20002"/>
                    </a:ext>
                  </a:extLst>
                </a:gridCol>
              </a:tblGrid>
              <a:tr h="624070">
                <a:tc>
                  <a:txBody>
                    <a:bodyPr/>
                    <a:lstStyle/>
                    <a:p>
                      <a:r>
                        <a:rPr lang="en-US" sz="1600" dirty="0">
                          <a:latin typeface="Times New Roman" panose="02020603050405020304" pitchFamily="18" charset="0"/>
                          <a:cs typeface="Times New Roman" panose="02020603050405020304" pitchFamily="18" charset="0"/>
                        </a:rPr>
                        <a:t>Name of Connective</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Connective Word</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Symbol</a:t>
                      </a:r>
                    </a:p>
                  </a:txBody>
                  <a:tcPr marL="68580" marR="68580" marT="34290" marB="34290" anchor="ctr">
                    <a:lnL>
                      <a:noFill/>
                    </a:lnL>
                    <a:lnR>
                      <a:noFill/>
                    </a:lnR>
                    <a:lnT>
                      <a:noFill/>
                    </a:lnT>
                    <a:lnB>
                      <a:noFill/>
                    </a:lnB>
                  </a:tcPr>
                </a:tc>
                <a:extLst>
                  <a:ext uri="{0D108BD9-81ED-4DB2-BD59-A6C34878D82A}">
                    <a16:rowId xmlns:a16="http://schemas.microsoft.com/office/drawing/2014/main" val="10000"/>
                  </a:ext>
                </a:extLst>
              </a:tr>
              <a:tr h="624070">
                <a:tc>
                  <a:txBody>
                    <a:bodyPr/>
                    <a:lstStyle/>
                    <a:p>
                      <a:r>
                        <a:rPr lang="en-US" sz="1600" dirty="0">
                          <a:latin typeface="Times New Roman" panose="02020603050405020304" pitchFamily="18" charset="0"/>
                          <a:cs typeface="Times New Roman" panose="02020603050405020304" pitchFamily="18" charset="0"/>
                        </a:rPr>
                        <a:t>Negation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Not</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 or ∼ or ' or -</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1"/>
                  </a:ext>
                </a:extLst>
              </a:tr>
              <a:tr h="624070">
                <a:tc>
                  <a:txBody>
                    <a:bodyPr/>
                    <a:lstStyle/>
                    <a:p>
                      <a:r>
                        <a:rPr lang="en-US" sz="1600" dirty="0">
                          <a:latin typeface="Times New Roman" panose="02020603050405020304" pitchFamily="18" charset="0"/>
                          <a:cs typeface="Times New Roman" panose="02020603050405020304" pitchFamily="18" charset="0"/>
                        </a:rPr>
                        <a:t>Conjunction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And</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2"/>
                  </a:ext>
                </a:extLst>
              </a:tr>
              <a:tr h="624070">
                <a:tc>
                  <a:txBody>
                    <a:bodyPr/>
                    <a:lstStyle/>
                    <a:p>
                      <a:r>
                        <a:rPr lang="en-US" sz="1600" dirty="0">
                          <a:latin typeface="Times New Roman" panose="02020603050405020304" pitchFamily="18" charset="0"/>
                          <a:cs typeface="Times New Roman" panose="02020603050405020304" pitchFamily="18" charset="0"/>
                        </a:rPr>
                        <a:t>Disjunction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Or</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3"/>
                  </a:ext>
                </a:extLst>
              </a:tr>
              <a:tr h="624070">
                <a:tc>
                  <a:txBody>
                    <a:bodyPr/>
                    <a:lstStyle/>
                    <a:p>
                      <a:r>
                        <a:rPr lang="en-US" sz="1600" dirty="0">
                          <a:latin typeface="Times New Roman" panose="02020603050405020304" pitchFamily="18" charset="0"/>
                          <a:cs typeface="Times New Roman" panose="02020603050405020304" pitchFamily="18" charset="0"/>
                        </a:rPr>
                        <a:t>Conditional</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If-then</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4"/>
                  </a:ext>
                </a:extLst>
              </a:tr>
              <a:tr h="624070">
                <a:tc>
                  <a:txBody>
                    <a:bodyPr/>
                    <a:lstStyle/>
                    <a:p>
                      <a:r>
                        <a:rPr lang="en-US" sz="1600" dirty="0">
                          <a:latin typeface="Times New Roman" panose="02020603050405020304" pitchFamily="18" charset="0"/>
                          <a:cs typeface="Times New Roman" panose="02020603050405020304" pitchFamily="18" charset="0"/>
                        </a:rPr>
                        <a:t>Bi-conditional</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If and only if</a:t>
                      </a:r>
                    </a:p>
                  </a:txBody>
                  <a:tcPr marL="68580" marR="68580" marT="34290" marB="34290"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127</a:t>
            </a:fld>
            <a:endParaRPr lang="en-US"/>
          </a:p>
        </p:txBody>
      </p:sp>
    </p:spTree>
    <p:extLst>
      <p:ext uri="{BB962C8B-B14F-4D97-AF65-F5344CB8AC3E}">
        <p14:creationId xmlns:p14="http://schemas.microsoft.com/office/powerpoint/2010/main" val="1177893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886700" cy="440934"/>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Laws of Propositional logic</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628650" y="1124740"/>
          <a:ext cx="8191821" cy="5112568"/>
        </p:xfrm>
        <a:graphic>
          <a:graphicData uri="http://schemas.openxmlformats.org/drawingml/2006/table">
            <a:tbl>
              <a:tblPr/>
              <a:tblGrid>
                <a:gridCol w="2730607">
                  <a:extLst>
                    <a:ext uri="{9D8B030D-6E8A-4147-A177-3AD203B41FA5}">
                      <a16:colId xmlns:a16="http://schemas.microsoft.com/office/drawing/2014/main" val="20000"/>
                    </a:ext>
                  </a:extLst>
                </a:gridCol>
                <a:gridCol w="2730607">
                  <a:extLst>
                    <a:ext uri="{9D8B030D-6E8A-4147-A177-3AD203B41FA5}">
                      <a16:colId xmlns:a16="http://schemas.microsoft.com/office/drawing/2014/main" val="20001"/>
                    </a:ext>
                  </a:extLst>
                </a:gridCol>
                <a:gridCol w="2730607">
                  <a:extLst>
                    <a:ext uri="{9D8B030D-6E8A-4147-A177-3AD203B41FA5}">
                      <a16:colId xmlns:a16="http://schemas.microsoft.com/office/drawing/2014/main" val="20002"/>
                    </a:ext>
                  </a:extLst>
                </a:gridCol>
              </a:tblGrid>
              <a:tr h="449632">
                <a:tc>
                  <a:txBody>
                    <a:bodyPr/>
                    <a:lstStyle/>
                    <a:p>
                      <a:r>
                        <a:rPr lang="en-US" sz="1600" dirty="0">
                          <a:latin typeface="Times New Roman" panose="02020603050405020304" pitchFamily="18" charset="0"/>
                          <a:cs typeface="Times New Roman" panose="02020603050405020304" pitchFamily="18" charset="0"/>
                        </a:rPr>
                        <a:t>De Morgan’s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 p ∨ q ) ≡ ¬p ∧ ¬q</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 p ∧ q ) ≡ ¬p ∨ ¬q</a:t>
                      </a:r>
                    </a:p>
                  </a:txBody>
                  <a:tcPr marL="68580" marR="68580" marT="34290" marB="34290" anchor="ctr">
                    <a:lnL>
                      <a:noFill/>
                    </a:lnL>
                    <a:lnR>
                      <a:noFill/>
                    </a:lnR>
                    <a:lnT>
                      <a:noFill/>
                    </a:lnT>
                    <a:lnB>
                      <a:noFill/>
                    </a:lnB>
                  </a:tcPr>
                </a:tc>
                <a:extLst>
                  <a:ext uri="{0D108BD9-81ED-4DB2-BD59-A6C34878D82A}">
                    <a16:rowId xmlns:a16="http://schemas.microsoft.com/office/drawing/2014/main" val="10000"/>
                  </a:ext>
                </a:extLst>
              </a:tr>
              <a:tr h="449632">
                <a:tc>
                  <a:txBody>
                    <a:bodyPr/>
                    <a:lstStyle/>
                    <a:p>
                      <a:r>
                        <a:rPr lang="en-US" sz="1600" dirty="0">
                          <a:latin typeface="Times New Roman" panose="02020603050405020304" pitchFamily="18" charset="0"/>
                          <a:cs typeface="Times New Roman" panose="02020603050405020304" pitchFamily="18" charset="0"/>
                        </a:rPr>
                        <a:t>Idempotent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p</a:t>
                      </a:r>
                    </a:p>
                  </a:txBody>
                  <a:tcPr marL="68580" marR="68580" marT="34290" marB="34290" anchor="ctr">
                    <a:lnL>
                      <a:noFill/>
                    </a:lnL>
                    <a:lnR>
                      <a:noFill/>
                    </a:lnR>
                    <a:lnT>
                      <a:noFill/>
                    </a:lnT>
                    <a:lnB>
                      <a:noFill/>
                    </a:lnB>
                  </a:tcPr>
                </a:tc>
                <a:extLst>
                  <a:ext uri="{0D108BD9-81ED-4DB2-BD59-A6C34878D82A}">
                    <a16:rowId xmlns:a16="http://schemas.microsoft.com/office/drawing/2014/main" val="10001"/>
                  </a:ext>
                </a:extLst>
              </a:tr>
              <a:tr h="449632">
                <a:tc>
                  <a:txBody>
                    <a:bodyPr/>
                    <a:lstStyle/>
                    <a:p>
                      <a:r>
                        <a:rPr lang="en-US" sz="1600" dirty="0">
                          <a:latin typeface="Times New Roman" panose="02020603050405020304" pitchFamily="18" charset="0"/>
                          <a:cs typeface="Times New Roman" panose="02020603050405020304" pitchFamily="18" charset="0"/>
                        </a:rPr>
                        <a:t>Associative laws:</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 p ∨ q ) ∨ r ≡ p ∨ ( q ∨ r )</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 p ∧ q ) ∧ r ≡ p ∧ ( q ∧ r )</a:t>
                      </a:r>
                    </a:p>
                  </a:txBody>
                  <a:tcPr marL="68580" marR="68580" marT="34290" marB="34290" anchor="ctr">
                    <a:lnL>
                      <a:noFill/>
                    </a:lnL>
                    <a:lnR>
                      <a:noFill/>
                    </a:lnR>
                    <a:lnT>
                      <a:noFill/>
                    </a:lnT>
                    <a:lnB>
                      <a:noFill/>
                    </a:lnB>
                  </a:tcPr>
                </a:tc>
                <a:extLst>
                  <a:ext uri="{0D108BD9-81ED-4DB2-BD59-A6C34878D82A}">
                    <a16:rowId xmlns:a16="http://schemas.microsoft.com/office/drawing/2014/main" val="10002"/>
                  </a:ext>
                </a:extLst>
              </a:tr>
              <a:tr h="449632">
                <a:tc>
                  <a:txBody>
                    <a:bodyPr/>
                    <a:lstStyle/>
                    <a:p>
                      <a:r>
                        <a:rPr lang="en-US" sz="1600" dirty="0">
                          <a:latin typeface="Times New Roman" panose="02020603050405020304" pitchFamily="18" charset="0"/>
                          <a:cs typeface="Times New Roman" panose="02020603050405020304" pitchFamily="18" charset="0"/>
                        </a:rPr>
                        <a:t>Commutative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q ≡ q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q ≡ q ∧ p</a:t>
                      </a:r>
                    </a:p>
                  </a:txBody>
                  <a:tcPr marL="68580" marR="68580" marT="34290" marB="34290" anchor="ctr">
                    <a:lnL>
                      <a:noFill/>
                    </a:lnL>
                    <a:lnR>
                      <a:noFill/>
                    </a:lnR>
                    <a:lnT>
                      <a:noFill/>
                    </a:lnT>
                    <a:lnB>
                      <a:noFill/>
                    </a:lnB>
                  </a:tcPr>
                </a:tc>
                <a:extLst>
                  <a:ext uri="{0D108BD9-81ED-4DB2-BD59-A6C34878D82A}">
                    <a16:rowId xmlns:a16="http://schemas.microsoft.com/office/drawing/2014/main" val="10003"/>
                  </a:ext>
                </a:extLst>
              </a:tr>
              <a:tr h="616248">
                <a:tc>
                  <a:txBody>
                    <a:bodyPr/>
                    <a:lstStyle/>
                    <a:p>
                      <a:r>
                        <a:rPr lang="en-US" sz="1600" dirty="0">
                          <a:latin typeface="Times New Roman" panose="02020603050405020304" pitchFamily="18" charset="0"/>
                          <a:cs typeface="Times New Roman" panose="02020603050405020304" pitchFamily="18" charset="0"/>
                        </a:rPr>
                        <a:t>Distributive laws:</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p ∨ ( q ∧ r ) ≡ ( p ∨ q ) ∧ ( p ∨ r )</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p ∧ ( q ∨ r ) ≡ ( p ∧ q ) ∨ ( p ∧ r )</a:t>
                      </a:r>
                    </a:p>
                  </a:txBody>
                  <a:tcPr marL="68580" marR="68580" marT="34290" marB="34290" anchor="ctr">
                    <a:lnL>
                      <a:noFill/>
                    </a:lnL>
                    <a:lnR>
                      <a:noFill/>
                    </a:lnR>
                    <a:lnT>
                      <a:noFill/>
                    </a:lnT>
                    <a:lnB>
                      <a:noFill/>
                    </a:lnB>
                  </a:tcPr>
                </a:tc>
                <a:extLst>
                  <a:ext uri="{0D108BD9-81ED-4DB2-BD59-A6C34878D82A}">
                    <a16:rowId xmlns:a16="http://schemas.microsoft.com/office/drawing/2014/main" val="10004"/>
                  </a:ext>
                </a:extLst>
              </a:tr>
              <a:tr h="449632">
                <a:tc>
                  <a:txBody>
                    <a:bodyPr/>
                    <a:lstStyle/>
                    <a:p>
                      <a:r>
                        <a:rPr lang="en-US" sz="1600" dirty="0">
                          <a:latin typeface="Times New Roman" panose="02020603050405020304" pitchFamily="18" charset="0"/>
                          <a:cs typeface="Times New Roman" panose="02020603050405020304" pitchFamily="18" charset="0"/>
                        </a:rPr>
                        <a:t>Identity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F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T ≡ p</a:t>
                      </a:r>
                    </a:p>
                  </a:txBody>
                  <a:tcPr marL="68580" marR="68580" marT="34290" marB="34290" anchor="ctr">
                    <a:lnL>
                      <a:noFill/>
                    </a:lnL>
                    <a:lnR>
                      <a:noFill/>
                    </a:lnR>
                    <a:lnT>
                      <a:noFill/>
                    </a:lnT>
                    <a:lnB>
                      <a:noFill/>
                    </a:lnB>
                  </a:tcPr>
                </a:tc>
                <a:extLst>
                  <a:ext uri="{0D108BD9-81ED-4DB2-BD59-A6C34878D82A}">
                    <a16:rowId xmlns:a16="http://schemas.microsoft.com/office/drawing/2014/main" val="10005"/>
                  </a:ext>
                </a:extLst>
              </a:tr>
              <a:tr h="449632">
                <a:tc>
                  <a:txBody>
                    <a:bodyPr/>
                    <a:lstStyle/>
                    <a:p>
                      <a:r>
                        <a:rPr lang="en-US" sz="1600" dirty="0">
                          <a:latin typeface="Times New Roman" panose="02020603050405020304" pitchFamily="18" charset="0"/>
                          <a:cs typeface="Times New Roman" panose="02020603050405020304" pitchFamily="18" charset="0"/>
                        </a:rPr>
                        <a:t>Domination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F ≡ F</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T ≡ T</a:t>
                      </a:r>
                    </a:p>
                  </a:txBody>
                  <a:tcPr marL="68580" marR="68580" marT="34290" marB="34290" anchor="ctr">
                    <a:lnL>
                      <a:noFill/>
                    </a:lnL>
                    <a:lnR>
                      <a:noFill/>
                    </a:lnR>
                    <a:lnT>
                      <a:noFill/>
                    </a:lnT>
                    <a:lnB>
                      <a:noFill/>
                    </a:lnB>
                  </a:tcPr>
                </a:tc>
                <a:extLst>
                  <a:ext uri="{0D108BD9-81ED-4DB2-BD59-A6C34878D82A}">
                    <a16:rowId xmlns:a16="http://schemas.microsoft.com/office/drawing/2014/main" val="10006"/>
                  </a:ext>
                </a:extLst>
              </a:tr>
              <a:tr h="449632">
                <a:tc>
                  <a:txBody>
                    <a:bodyPr/>
                    <a:lstStyle/>
                    <a:p>
                      <a:r>
                        <a:rPr lang="en-US" sz="1600" dirty="0">
                          <a:latin typeface="Times New Roman" panose="02020603050405020304" pitchFamily="18" charset="0"/>
                          <a:cs typeface="Times New Roman" panose="02020603050405020304" pitchFamily="18" charset="0"/>
                        </a:rPr>
                        <a:t>Double negation law:</a:t>
                      </a:r>
                    </a:p>
                  </a:txBody>
                  <a:tcPr marL="68580" marR="68580" marT="34290" marB="34290" anchor="ctr">
                    <a:lnL>
                      <a:noFill/>
                    </a:lnL>
                    <a:lnR>
                      <a:noFill/>
                    </a:lnR>
                    <a:lnT>
                      <a:noFill/>
                    </a:lnT>
                    <a:lnB>
                      <a:noFill/>
                    </a:lnB>
                  </a:tcPr>
                </a:tc>
                <a:tc>
                  <a:txBody>
                    <a:bodyPr/>
                    <a:lstStyle/>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 ≡ p</a:t>
                      </a:r>
                    </a:p>
                  </a:txBody>
                  <a:tcPr marL="68580" marR="68580" marT="34290" marB="34290" anchor="ctr">
                    <a:lnL>
                      <a:noFill/>
                    </a:lnL>
                    <a:lnR>
                      <a:noFill/>
                    </a:lnR>
                    <a:lnT>
                      <a:noFill/>
                    </a:lnT>
                    <a:lnB>
                      <a:noFill/>
                    </a:lnB>
                  </a:tcPr>
                </a:tc>
                <a:tc>
                  <a:txBody>
                    <a:bodyPr/>
                    <a:lstStyle/>
                    <a:p>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7"/>
                  </a:ext>
                </a:extLst>
              </a:tr>
              <a:tr h="449632">
                <a:tc>
                  <a:txBody>
                    <a:bodyPr/>
                    <a:lstStyle/>
                    <a:p>
                      <a:r>
                        <a:rPr lang="en-US" sz="1600">
                          <a:latin typeface="Times New Roman" panose="02020603050405020304" pitchFamily="18" charset="0"/>
                          <a:cs typeface="Times New Roman" panose="02020603050405020304" pitchFamily="18" charset="0"/>
                        </a:rPr>
                        <a:t>Complement laws: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¬p ≡ F ¬T ≡ F</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T ¬F ≡ T</a:t>
                      </a:r>
                    </a:p>
                  </a:txBody>
                  <a:tcPr marL="68580" marR="68580" marT="34290" marB="34290" anchor="ctr">
                    <a:lnL>
                      <a:noFill/>
                    </a:lnL>
                    <a:lnR>
                      <a:noFill/>
                    </a:lnR>
                    <a:lnT>
                      <a:noFill/>
                    </a:lnT>
                    <a:lnB>
                      <a:noFill/>
                    </a:lnB>
                  </a:tcPr>
                </a:tc>
                <a:extLst>
                  <a:ext uri="{0D108BD9-81ED-4DB2-BD59-A6C34878D82A}">
                    <a16:rowId xmlns:a16="http://schemas.microsoft.com/office/drawing/2014/main" val="10008"/>
                  </a:ext>
                </a:extLst>
              </a:tr>
              <a:tr h="449632">
                <a:tc>
                  <a:txBody>
                    <a:bodyPr/>
                    <a:lstStyle/>
                    <a:p>
                      <a:r>
                        <a:rPr lang="en-US" sz="1600">
                          <a:latin typeface="Times New Roman" panose="02020603050405020304" pitchFamily="18" charset="0"/>
                          <a:cs typeface="Times New Roman" panose="02020603050405020304" pitchFamily="18" charset="0"/>
                        </a:rPr>
                        <a:t>Absorption laws: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(p ∧ q)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q) ≡ p</a:t>
                      </a:r>
                    </a:p>
                  </a:txBody>
                  <a:tcPr marL="68580" marR="68580" marT="34290" marB="34290" anchor="ctr">
                    <a:lnL>
                      <a:noFill/>
                    </a:lnL>
                    <a:lnR>
                      <a:noFill/>
                    </a:lnR>
                    <a:lnT>
                      <a:noFill/>
                    </a:lnT>
                    <a:lnB>
                      <a:noFill/>
                    </a:lnB>
                  </a:tcPr>
                </a:tc>
                <a:extLst>
                  <a:ext uri="{0D108BD9-81ED-4DB2-BD59-A6C34878D82A}">
                    <a16:rowId xmlns:a16="http://schemas.microsoft.com/office/drawing/2014/main" val="10009"/>
                  </a:ext>
                </a:extLst>
              </a:tr>
              <a:tr h="449632">
                <a:tc>
                  <a:txBody>
                    <a:bodyPr/>
                    <a:lstStyle/>
                    <a:p>
                      <a:r>
                        <a:rPr lang="en-US" sz="1600">
                          <a:latin typeface="Times New Roman" panose="02020603050405020304" pitchFamily="18" charset="0"/>
                          <a:cs typeface="Times New Roman" panose="02020603050405020304" pitchFamily="18" charset="0"/>
                        </a:rPr>
                        <a:t>Conditional identities: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q ≡ ¬p ∨ q</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q ≡ ( p → q ) ∧ ( q → p ) </a:t>
                      </a:r>
                    </a:p>
                  </a:txBody>
                  <a:tcPr marL="68580" marR="68580" marT="34290" marB="34290" anchor="ctr">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128</a:t>
            </a:fld>
            <a:endParaRPr lang="en-US"/>
          </a:p>
        </p:txBody>
      </p:sp>
    </p:spTree>
    <p:extLst>
      <p:ext uri="{BB962C8B-B14F-4D97-AF65-F5344CB8AC3E}">
        <p14:creationId xmlns:p14="http://schemas.microsoft.com/office/powerpoint/2010/main" val="8880210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pPr algn="l"/>
            <a:r>
              <a:rPr lang="en-GB" dirty="0" smtClean="0">
                <a:latin typeface="Times New Roman" panose="02020603050405020304" pitchFamily="18" charset="0"/>
                <a:cs typeface="Times New Roman" panose="02020603050405020304" pitchFamily="18" charset="0"/>
              </a:rPr>
              <a:t>Fuzzy Proposition</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229600" cy="5217443"/>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A proposition or statement </a:t>
            </a:r>
            <a:r>
              <a:rPr lang="en-GB" sz="2000" dirty="0">
                <a:latin typeface="Times New Roman" panose="02020603050405020304" pitchFamily="18" charset="0"/>
                <a:cs typeface="Times New Roman" panose="02020603050405020304" pitchFamily="18" charset="0"/>
              </a:rPr>
              <a:t>where the truth value </a:t>
            </a:r>
            <a:r>
              <a:rPr lang="en-GB" sz="2000" dirty="0" smtClean="0">
                <a:latin typeface="Times New Roman" panose="02020603050405020304" pitchFamily="18" charset="0"/>
                <a:cs typeface="Times New Roman" panose="02020603050405020304" pitchFamily="18" charset="0"/>
              </a:rPr>
              <a:t>belongs </a:t>
            </a:r>
            <a:r>
              <a:rPr lang="en-GB" sz="2000" dirty="0">
                <a:latin typeface="Times New Roman" panose="02020603050405020304" pitchFamily="18" charset="0"/>
                <a:cs typeface="Times New Roman" panose="02020603050405020304" pitchFamily="18" charset="0"/>
              </a:rPr>
              <a:t>to the interval </a:t>
            </a:r>
            <a:r>
              <a:rPr lang="en-GB" sz="2000" dirty="0" smtClean="0">
                <a:latin typeface="Times New Roman" panose="02020603050405020304" pitchFamily="18" charset="0"/>
                <a:cs typeface="Times New Roman" panose="02020603050405020304" pitchFamily="18" charset="0"/>
              </a:rPr>
              <a:t>i.e.</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value indicating the relation of the proposition to </a:t>
            </a:r>
            <a:r>
              <a:rPr lang="en-GB" sz="2000" dirty="0" smtClean="0">
                <a:latin typeface="Times New Roman" panose="02020603050405020304" pitchFamily="18" charset="0"/>
                <a:cs typeface="Times New Roman" panose="02020603050405020304" pitchFamily="18" charset="0"/>
              </a:rPr>
              <a:t>truth. </a:t>
            </a:r>
            <a:r>
              <a:rPr lang="en-GB" sz="2000" dirty="0">
                <a:latin typeface="Times New Roman" panose="02020603050405020304" pitchFamily="18" charset="0"/>
                <a:cs typeface="Times New Roman" panose="02020603050405020304" pitchFamily="18" charset="0"/>
              </a:rPr>
              <a:t>Fuzzy propositions may be quantified by a suitable fuzzy quantifier</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**Fuzzy Quantifier:-</a:t>
            </a:r>
            <a:endParaRPr lang="en-GB" sz="2000" b="1"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It can be defined as a fuzzy number which gives a vague classification of the cardinality of one or more fuzzy or non-fuzzy sets. </a:t>
            </a: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For example: </a:t>
            </a:r>
            <a:r>
              <a:rPr lang="en-GB" sz="2000" dirty="0">
                <a:latin typeface="Times New Roman" panose="02020603050405020304" pitchFamily="18" charset="0"/>
                <a:cs typeface="Times New Roman" panose="02020603050405020304" pitchFamily="18" charset="0"/>
              </a:rPr>
              <a:t>the words many, most, frequently are used as fuzzy quantifiers and the propositions can be like “</a:t>
            </a:r>
            <a:r>
              <a:rPr lang="en-GB" sz="2000" i="1" dirty="0">
                <a:latin typeface="Times New Roman" panose="02020603050405020304" pitchFamily="18" charset="0"/>
                <a:cs typeface="Times New Roman" panose="02020603050405020304" pitchFamily="18" charset="0"/>
              </a:rPr>
              <a:t>most people are allergic to it</a:t>
            </a:r>
            <a:r>
              <a:rPr lang="en-GB" sz="2000" dirty="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129</a:t>
            </a:fld>
            <a:endParaRPr lang="en-US"/>
          </a:p>
        </p:txBody>
      </p:sp>
    </p:spTree>
    <p:extLst>
      <p:ext uri="{BB962C8B-B14F-4D97-AF65-F5344CB8AC3E}">
        <p14:creationId xmlns:p14="http://schemas.microsoft.com/office/powerpoint/2010/main" val="3078231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14400" y="50292"/>
            <a:ext cx="8229600" cy="1143000"/>
          </a:xfrm>
        </p:spPr>
        <p:txBody>
          <a:bodyPr>
            <a:normAutofit/>
          </a:bodyPr>
          <a:lstStyle/>
          <a:p>
            <a:pPr fontAlgn="base"/>
            <a:r>
              <a:rPr lang="en-IN" b="1" dirty="0"/>
              <a:t>Boolean Algebra</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13</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611560" y="1916832"/>
            <a:ext cx="8352928" cy="3046988"/>
          </a:xfrm>
          <a:prstGeom prst="rect">
            <a:avLst/>
          </a:prstGeom>
        </p:spPr>
        <p:txBody>
          <a:bodyPr wrap="square">
            <a:spAutoFit/>
          </a:bodyPr>
          <a:lstStyle/>
          <a:p>
            <a:pPr fontAlgn="base"/>
            <a:r>
              <a:rPr lang="en-US" sz="2400" b="1" dirty="0"/>
              <a:t>Disjunction (OR) Operation</a:t>
            </a:r>
          </a:p>
          <a:p>
            <a:pPr fontAlgn="base"/>
            <a:r>
              <a:rPr lang="en-US" sz="2400" dirty="0"/>
              <a:t>Using the OR operation satisfies the condition if any value of the individual variables are true, it only gives a negative result if both the values are false. This can be understood as</a:t>
            </a:r>
            <a:r>
              <a:rPr lang="en-US" sz="2400" dirty="0" smtClean="0"/>
              <a:t>,</a:t>
            </a:r>
          </a:p>
          <a:p>
            <a:pPr marL="342900" indent="-342900" fontAlgn="base">
              <a:buFont typeface="Arial" panose="020B0604020202020204" pitchFamily="34" charset="0"/>
              <a:buChar char="•"/>
            </a:pPr>
            <a:r>
              <a:rPr lang="en-US" sz="2400" dirty="0" smtClean="0"/>
              <a:t>If </a:t>
            </a:r>
            <a:r>
              <a:rPr lang="en-US" sz="2400" dirty="0"/>
              <a:t>A = True, B = True, then A + B = True</a:t>
            </a:r>
          </a:p>
          <a:p>
            <a:pPr marL="342900" indent="-342900" fontAlgn="base">
              <a:buFont typeface="Arial" panose="020B0604020202020204" pitchFamily="34" charset="0"/>
              <a:buChar char="•"/>
            </a:pPr>
            <a:r>
              <a:rPr lang="en-US" sz="2400" dirty="0"/>
              <a:t>If A = True, B = False, Or A = false, B = True, then A + B = True</a:t>
            </a:r>
          </a:p>
          <a:p>
            <a:pPr marL="342900" indent="-342900" fontAlgn="base">
              <a:buFont typeface="Arial" panose="020B0604020202020204" pitchFamily="34" charset="0"/>
              <a:buChar char="•"/>
            </a:pPr>
            <a:r>
              <a:rPr lang="en-US" sz="2400" dirty="0"/>
              <a:t>If A = False, B = False, then A + B = False</a:t>
            </a:r>
          </a:p>
          <a:p>
            <a:pPr fontAlgn="base"/>
            <a:endParaRPr lang="en-US" sz="2400" dirty="0"/>
          </a:p>
        </p:txBody>
      </p:sp>
      <p:sp>
        <p:nvSpPr>
          <p:cNvPr id="3" name="Rectangle 2"/>
          <p:cNvSpPr/>
          <p:nvPr/>
        </p:nvSpPr>
        <p:spPr>
          <a:xfrm>
            <a:off x="467544" y="5059235"/>
            <a:ext cx="8496944" cy="646331"/>
          </a:xfrm>
          <a:prstGeom prst="rect">
            <a:avLst/>
          </a:prstGeom>
        </p:spPr>
        <p:txBody>
          <a:bodyPr wrap="square">
            <a:spAutoFit/>
          </a:bodyPr>
          <a:lstStyle/>
          <a:p>
            <a:pPr algn="just"/>
            <a:r>
              <a:rPr lang="en-US" dirty="0" smtClean="0"/>
              <a:t>Boolean Algebra is </a:t>
            </a:r>
            <a:r>
              <a:rPr lang="en-US" dirty="0"/>
              <a:t>used to simplify logical circuits that are the backbone of modern technology.</a:t>
            </a:r>
            <a:endParaRPr lang="en-IN" dirty="0"/>
          </a:p>
        </p:txBody>
      </p:sp>
    </p:spTree>
    <p:extLst>
      <p:ext uri="{BB962C8B-B14F-4D97-AF65-F5344CB8AC3E}">
        <p14:creationId xmlns:p14="http://schemas.microsoft.com/office/powerpoint/2010/main" val="114988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720D-152D-465F-966F-213B28F23FA5}"/>
              </a:ext>
            </a:extLst>
          </p:cNvPr>
          <p:cNvSpPr>
            <a:spLocks noGrp="1"/>
          </p:cNvSpPr>
          <p:nvPr>
            <p:ph type="title"/>
          </p:nvPr>
        </p:nvSpPr>
        <p:spPr>
          <a:xfrm>
            <a:off x="1475656" y="274638"/>
            <a:ext cx="7211144" cy="1095375"/>
          </a:xfrm>
        </p:spPr>
        <p:txBody>
          <a:bodyPr/>
          <a:lstStyle/>
          <a:p>
            <a:r>
              <a:rPr lang="en-IN" sz="4000" b="1" dirty="0">
                <a:latin typeface="Times New Roman" pitchFamily="18" charset="0"/>
                <a:cs typeface="Times New Roman" pitchFamily="18" charset="0"/>
              </a:rPr>
              <a:t>Fuzzy Propositions</a:t>
            </a:r>
          </a:p>
        </p:txBody>
      </p:sp>
      <p:sp>
        <p:nvSpPr>
          <p:cNvPr id="3" name="Content Placeholder 2">
            <a:extLst>
              <a:ext uri="{FF2B5EF4-FFF2-40B4-BE49-F238E27FC236}">
                <a16:creationId xmlns:a16="http://schemas.microsoft.com/office/drawing/2014/main" id="{94DFC3EB-7F6C-4ED9-B177-8019158ED230}"/>
              </a:ext>
            </a:extLst>
          </p:cNvPr>
          <p:cNvSpPr>
            <a:spLocks noGrp="1"/>
          </p:cNvSpPr>
          <p:nvPr>
            <p:ph idx="1"/>
          </p:nvPr>
        </p:nvSpPr>
        <p:spPr>
          <a:xfrm>
            <a:off x="179512" y="1600200"/>
            <a:ext cx="8784976" cy="485313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Two-valued logic vs. Multi-valued logic</a:t>
            </a:r>
          </a:p>
          <a:p>
            <a:pPr marL="0" indent="0">
              <a:lnSpc>
                <a:spcPct val="150000"/>
              </a:lnSpc>
              <a:buNone/>
            </a:pPr>
            <a:r>
              <a:rPr lang="en-US" sz="2000" dirty="0">
                <a:latin typeface="Times New Roman" panose="02020603050405020304" pitchFamily="18" charset="0"/>
                <a:cs typeface="Times New Roman" panose="02020603050405020304" pitchFamily="18" charset="0"/>
              </a:rPr>
              <a:t>The basic assumption upon which crisp logic is based - that every proposition is either TRUE or FALSE.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classical two-valued logic can be extended to multi-valued logic</a:t>
            </a:r>
            <a:r>
              <a:rPr lang="en-US" sz="2000" dirty="0" smtClean="0">
                <a:latin typeface="Times New Roman" panose="02020603050405020304" pitchFamily="18" charset="0"/>
                <a:cs typeface="Times New Roman" panose="02020603050405020304" pitchFamily="18" charset="0"/>
              </a:rPr>
              <a:t>.</a:t>
            </a:r>
          </a:p>
          <a:p>
            <a:pPr marL="0" indent="0">
              <a:lnSpc>
                <a:spcPct val="150000"/>
              </a:lnSpc>
              <a:buNone/>
            </a:pPr>
            <a:endParaRPr lang="en-US"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dirty="0">
                <a:latin typeface="Times New Roman" panose="02020603050405020304" pitchFamily="18" charset="0"/>
                <a:cs typeface="Times New Roman" panose="02020603050405020304" pitchFamily="18" charset="0"/>
              </a:rPr>
              <a:t>According </a:t>
            </a:r>
            <a:r>
              <a:rPr lang="en-GB" sz="2000" dirty="0" smtClean="0">
                <a:latin typeface="Times New Roman" panose="02020603050405020304" pitchFamily="18" charset="0"/>
                <a:cs typeface="Times New Roman" panose="02020603050405020304" pitchFamily="18" charset="0"/>
              </a:rPr>
              <a:t>by </a:t>
            </a:r>
            <a:r>
              <a:rPr lang="en-GB" sz="2000" dirty="0">
                <a:latin typeface="Times New Roman" panose="02020603050405020304" pitchFamily="18" charset="0"/>
                <a:cs typeface="Times New Roman" panose="02020603050405020304" pitchFamily="18" charset="0"/>
              </a:rPr>
              <a:t>Lukasiewicz, propositions are not only either true or false, but they can have an intermediate truth-value.</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 As an example, three valued logic to denote true(1), false(0) and indeterminacy </a:t>
            </a:r>
            <a:r>
              <a:rPr lang="en-US"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indeterminate third value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2C6422-C008-43E8-9E68-A35E26D979B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EDCB3B-2DA1-428A-879A-CD8DED64E5E4}"/>
              </a:ext>
            </a:extLst>
          </p:cNvPr>
          <p:cNvSpPr>
            <a:spLocks noGrp="1"/>
          </p:cNvSpPr>
          <p:nvPr>
            <p:ph type="sldNum" sz="quarter" idx="12"/>
          </p:nvPr>
        </p:nvSpPr>
        <p:spPr/>
        <p:txBody>
          <a:bodyPr/>
          <a:lstStyle/>
          <a:p>
            <a:fld id="{BB055922-87EB-483D-8474-2C9330A0D922}" type="slidenum">
              <a:rPr lang="en-US" smtClean="0"/>
              <a:t>130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1761463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332656"/>
            <a:ext cx="8229600" cy="5760640"/>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131</a:t>
            </a:fld>
            <a:endParaRPr lang="en-US"/>
          </a:p>
        </p:txBody>
      </p:sp>
    </p:spTree>
    <p:extLst>
      <p:ext uri="{BB962C8B-B14F-4D97-AF65-F5344CB8AC3E}">
        <p14:creationId xmlns:p14="http://schemas.microsoft.com/office/powerpoint/2010/main" val="324436638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5273-2734-46FF-9239-80945A0AD28B}"/>
              </a:ext>
            </a:extLst>
          </p:cNvPr>
          <p:cNvSpPr>
            <a:spLocks noGrp="1"/>
          </p:cNvSpPr>
          <p:nvPr>
            <p:ph type="title"/>
          </p:nvPr>
        </p:nvSpPr>
        <p:spPr>
          <a:xfrm>
            <a:off x="457200" y="274638"/>
            <a:ext cx="8229600" cy="922114"/>
          </a:xfrm>
        </p:spPr>
        <p:txBody>
          <a:bodyPr>
            <a:normAutofit/>
          </a:bodyPr>
          <a:lstStyle/>
          <a:p>
            <a:r>
              <a:rPr lang="en-IN" sz="4000" dirty="0">
                <a:latin typeface="Times New Roman" panose="02020603050405020304" pitchFamily="18" charset="0"/>
                <a:cs typeface="Times New Roman" panose="02020603050405020304" pitchFamily="18" charset="0"/>
              </a:rPr>
              <a:t>Three Value Logic</a:t>
            </a:r>
          </a:p>
        </p:txBody>
      </p:sp>
      <p:pic>
        <p:nvPicPr>
          <p:cNvPr id="6" name="Content Placeholder 5">
            <a:extLst>
              <a:ext uri="{FF2B5EF4-FFF2-40B4-BE49-F238E27FC236}">
                <a16:creationId xmlns:a16="http://schemas.microsoft.com/office/drawing/2014/main" id="{841C5470-617C-4466-A311-6B43639470BE}"/>
              </a:ext>
            </a:extLst>
          </p:cNvPr>
          <p:cNvPicPr>
            <a:picLocks noGrp="1" noChangeAspect="1"/>
          </p:cNvPicPr>
          <p:nvPr>
            <p:ph idx="1"/>
          </p:nvPr>
        </p:nvPicPr>
        <p:blipFill>
          <a:blip r:embed="rId2"/>
          <a:stretch>
            <a:fillRect/>
          </a:stretch>
        </p:blipFill>
        <p:spPr>
          <a:xfrm>
            <a:off x="457200" y="1593130"/>
            <a:ext cx="8229600" cy="4716190"/>
          </a:xfrm>
          <a:prstGeom prst="rect">
            <a:avLst/>
          </a:prstGeom>
        </p:spPr>
      </p:pic>
      <p:sp>
        <p:nvSpPr>
          <p:cNvPr id="4" name="Footer Placeholder 3">
            <a:extLst>
              <a:ext uri="{FF2B5EF4-FFF2-40B4-BE49-F238E27FC236}">
                <a16:creationId xmlns:a16="http://schemas.microsoft.com/office/drawing/2014/main" id="{391F19CC-A2A7-46D3-9C4F-E61105EDDD6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59B518D-6F40-4B93-B60D-EB9F8A9DF73E}"/>
              </a:ext>
            </a:extLst>
          </p:cNvPr>
          <p:cNvSpPr>
            <a:spLocks noGrp="1"/>
          </p:cNvSpPr>
          <p:nvPr>
            <p:ph type="sldNum" sz="quarter" idx="12"/>
          </p:nvPr>
        </p:nvSpPr>
        <p:spPr/>
        <p:txBody>
          <a:bodyPr/>
          <a:lstStyle/>
          <a:p>
            <a:fld id="{BB055922-87EB-483D-8474-2C9330A0D922}" type="slidenum">
              <a:rPr lang="en-US" smtClean="0"/>
              <a:t>132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14578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F119-28E7-46B2-A488-4D56A31FB983}"/>
              </a:ext>
            </a:extLst>
          </p:cNvPr>
          <p:cNvSpPr>
            <a:spLocks noGrp="1"/>
          </p:cNvSpPr>
          <p:nvPr>
            <p:ph type="title"/>
          </p:nvPr>
        </p:nvSpPr>
        <p:spPr/>
        <p:txBody>
          <a:bodyPr/>
          <a:lstStyle/>
          <a:p>
            <a:r>
              <a:rPr lang="en-IN" dirty="0"/>
              <a:t>Three Value Logic</a:t>
            </a:r>
          </a:p>
        </p:txBody>
      </p:sp>
      <p:pic>
        <p:nvPicPr>
          <p:cNvPr id="6" name="Content Placeholder 5">
            <a:extLst>
              <a:ext uri="{FF2B5EF4-FFF2-40B4-BE49-F238E27FC236}">
                <a16:creationId xmlns:a16="http://schemas.microsoft.com/office/drawing/2014/main" id="{EC407937-7094-4778-8DBB-5C631046012F}"/>
              </a:ext>
            </a:extLst>
          </p:cNvPr>
          <p:cNvPicPr>
            <a:picLocks noGrp="1" noChangeAspect="1"/>
          </p:cNvPicPr>
          <p:nvPr>
            <p:ph idx="1"/>
          </p:nvPr>
        </p:nvPicPr>
        <p:blipFill>
          <a:blip r:embed="rId2"/>
          <a:stretch>
            <a:fillRect/>
          </a:stretch>
        </p:blipFill>
        <p:spPr>
          <a:xfrm>
            <a:off x="611560" y="1600200"/>
            <a:ext cx="7673487" cy="4525963"/>
          </a:xfrm>
          <a:prstGeom prst="rect">
            <a:avLst/>
          </a:prstGeom>
        </p:spPr>
      </p:pic>
      <p:sp>
        <p:nvSpPr>
          <p:cNvPr id="4" name="Footer Placeholder 3">
            <a:extLst>
              <a:ext uri="{FF2B5EF4-FFF2-40B4-BE49-F238E27FC236}">
                <a16:creationId xmlns:a16="http://schemas.microsoft.com/office/drawing/2014/main" id="{DE7B1A25-E9FF-4A70-BE42-26956F002E8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40DB91B-B171-44C9-8CFF-325218D4E7DD}"/>
              </a:ext>
            </a:extLst>
          </p:cNvPr>
          <p:cNvSpPr>
            <a:spLocks noGrp="1"/>
          </p:cNvSpPr>
          <p:nvPr>
            <p:ph type="sldNum" sz="quarter" idx="12"/>
          </p:nvPr>
        </p:nvSpPr>
        <p:spPr/>
        <p:txBody>
          <a:bodyPr/>
          <a:lstStyle/>
          <a:p>
            <a:fld id="{BB055922-87EB-483D-8474-2C9330A0D922}" type="slidenum">
              <a:rPr lang="en-US" smtClean="0"/>
              <a:t>133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
        <p:nvSpPr>
          <p:cNvPr id="3" name="Rectangle 2"/>
          <p:cNvSpPr/>
          <p:nvPr/>
        </p:nvSpPr>
        <p:spPr>
          <a:xfrm>
            <a:off x="4644008" y="4581128"/>
            <a:ext cx="360040" cy="216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
        <p:nvSpPr>
          <p:cNvPr id="9" name="Rectangle 8"/>
          <p:cNvSpPr/>
          <p:nvPr/>
        </p:nvSpPr>
        <p:spPr>
          <a:xfrm>
            <a:off x="4674274" y="4833985"/>
            <a:ext cx="360040" cy="216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
        <p:nvSpPr>
          <p:cNvPr id="10" name="Rectangle 9"/>
          <p:cNvSpPr/>
          <p:nvPr/>
        </p:nvSpPr>
        <p:spPr>
          <a:xfrm flipV="1">
            <a:off x="4644008" y="5101948"/>
            <a:ext cx="390306" cy="1782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Tree>
    <p:extLst>
      <p:ext uri="{BB962C8B-B14F-4D97-AF65-F5344CB8AC3E}">
        <p14:creationId xmlns:p14="http://schemas.microsoft.com/office/powerpoint/2010/main" val="764498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1FC2-662F-4254-9BCC-730E2625D473}"/>
              </a:ext>
            </a:extLst>
          </p:cNvPr>
          <p:cNvSpPr>
            <a:spLocks noGrp="1"/>
          </p:cNvSpPr>
          <p:nvPr>
            <p:ph type="title"/>
          </p:nvPr>
        </p:nvSpPr>
        <p:spPr>
          <a:xfrm>
            <a:off x="457200" y="274638"/>
            <a:ext cx="8229600" cy="706090"/>
          </a:xfrm>
        </p:spPr>
        <p:txBody>
          <a:bodyPr>
            <a:normAutofit/>
          </a:bodyPr>
          <a:lstStyle/>
          <a:p>
            <a:r>
              <a:rPr lang="en-IN" sz="4000" dirty="0">
                <a:latin typeface="Times New Roman" panose="02020603050405020304" pitchFamily="18" charset="0"/>
                <a:cs typeface="Times New Roman" panose="02020603050405020304" pitchFamily="18" charset="0"/>
              </a:rPr>
              <a:t>Fuzzy Proposition</a:t>
            </a:r>
          </a:p>
        </p:txBody>
      </p:sp>
      <p:pic>
        <p:nvPicPr>
          <p:cNvPr id="6" name="Content Placeholder 5">
            <a:extLst>
              <a:ext uri="{FF2B5EF4-FFF2-40B4-BE49-F238E27FC236}">
                <a16:creationId xmlns:a16="http://schemas.microsoft.com/office/drawing/2014/main" id="{4BBE5832-B630-4D97-959B-B96DA6FA07D8}"/>
              </a:ext>
            </a:extLst>
          </p:cNvPr>
          <p:cNvPicPr>
            <a:picLocks noGrp="1" noChangeAspect="1"/>
          </p:cNvPicPr>
          <p:nvPr>
            <p:ph idx="1"/>
          </p:nvPr>
        </p:nvPicPr>
        <p:blipFill>
          <a:blip r:embed="rId2"/>
          <a:stretch>
            <a:fillRect/>
          </a:stretch>
        </p:blipFill>
        <p:spPr>
          <a:xfrm>
            <a:off x="594760" y="1639529"/>
            <a:ext cx="7954480" cy="4525963"/>
          </a:xfrm>
          <a:prstGeom prst="rect">
            <a:avLst/>
          </a:prstGeom>
        </p:spPr>
      </p:pic>
      <p:sp>
        <p:nvSpPr>
          <p:cNvPr id="4" name="Footer Placeholder 3">
            <a:extLst>
              <a:ext uri="{FF2B5EF4-FFF2-40B4-BE49-F238E27FC236}">
                <a16:creationId xmlns:a16="http://schemas.microsoft.com/office/drawing/2014/main" id="{F32D1AEE-B1F0-4831-AC60-7C27B00DCF1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D405794-EBC0-4787-A9C0-78CE2B2697C7}"/>
              </a:ext>
            </a:extLst>
          </p:cNvPr>
          <p:cNvSpPr>
            <a:spLocks noGrp="1"/>
          </p:cNvSpPr>
          <p:nvPr>
            <p:ph type="sldNum" sz="quarter" idx="12"/>
          </p:nvPr>
        </p:nvSpPr>
        <p:spPr/>
        <p:txBody>
          <a:bodyPr/>
          <a:lstStyle/>
          <a:p>
            <a:fld id="{BB055922-87EB-483D-8474-2C9330A0D922}" type="slidenum">
              <a:rPr lang="en-US" smtClean="0"/>
              <a:t>134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3386632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3733-EF02-4195-9095-7BE48F337924}"/>
              </a:ext>
            </a:extLst>
          </p:cNvPr>
          <p:cNvSpPr>
            <a:spLocks noGrp="1"/>
          </p:cNvSpPr>
          <p:nvPr>
            <p:ph type="title"/>
          </p:nvPr>
        </p:nvSpPr>
        <p:spPr>
          <a:xfrm>
            <a:off x="457200" y="274638"/>
            <a:ext cx="8229600" cy="778098"/>
          </a:xfrm>
        </p:spPr>
        <p:txBody>
          <a:bodyPr>
            <a:noAutofit/>
          </a:bodyPr>
          <a:lstStyle/>
          <a:p>
            <a:r>
              <a:rPr lang="en-IN" sz="3200" dirty="0">
                <a:latin typeface="Times New Roman" panose="02020603050405020304" pitchFamily="18" charset="0"/>
                <a:cs typeface="Times New Roman" panose="02020603050405020304" pitchFamily="18" charset="0"/>
              </a:rPr>
              <a:t>Fuzzy Proposition</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Example 2</a:t>
            </a:r>
            <a:endParaRPr lang="en-IN" sz="32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EFC6D80-EDF3-40F5-8251-A2218BCAD3DB}"/>
              </a:ext>
            </a:extLst>
          </p:cNvPr>
          <p:cNvPicPr>
            <a:picLocks noGrp="1" noChangeAspect="1"/>
          </p:cNvPicPr>
          <p:nvPr>
            <p:ph idx="1"/>
          </p:nvPr>
        </p:nvPicPr>
        <p:blipFill>
          <a:blip r:embed="rId2"/>
          <a:stretch>
            <a:fillRect/>
          </a:stretch>
        </p:blipFill>
        <p:spPr>
          <a:xfrm>
            <a:off x="611560" y="1600200"/>
            <a:ext cx="7695677" cy="4525963"/>
          </a:xfrm>
          <a:prstGeom prst="rect">
            <a:avLst/>
          </a:prstGeom>
        </p:spPr>
      </p:pic>
      <p:sp>
        <p:nvSpPr>
          <p:cNvPr id="4" name="Footer Placeholder 3">
            <a:extLst>
              <a:ext uri="{FF2B5EF4-FFF2-40B4-BE49-F238E27FC236}">
                <a16:creationId xmlns:a16="http://schemas.microsoft.com/office/drawing/2014/main" id="{31FC9D30-C2E8-4BAF-8BCD-FBA131C4466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1BCDAA0-6347-4FDD-ABF4-5970C44979F6}"/>
              </a:ext>
            </a:extLst>
          </p:cNvPr>
          <p:cNvSpPr>
            <a:spLocks noGrp="1"/>
          </p:cNvSpPr>
          <p:nvPr>
            <p:ph type="sldNum" sz="quarter" idx="12"/>
          </p:nvPr>
        </p:nvSpPr>
        <p:spPr/>
        <p:txBody>
          <a:bodyPr/>
          <a:lstStyle/>
          <a:p>
            <a:fld id="{BB055922-87EB-483D-8474-2C9330A0D922}" type="slidenum">
              <a:rPr lang="en-US" smtClean="0"/>
              <a:t>135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9421883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pPr algn="l"/>
            <a:r>
              <a:rPr lang="en-IN" sz="3200" dirty="0" smtClean="0">
                <a:latin typeface="Times New Roman" panose="02020603050405020304" pitchFamily="18" charset="0"/>
                <a:cs typeface="Times New Roman" panose="02020603050405020304" pitchFamily="18" charset="0"/>
              </a:rPr>
              <a:t>                   Fuzzy Proposition Example 3</a:t>
            </a:r>
            <a:endParaRPr lang="en-GB"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229600" cy="5217443"/>
          </a:xfrm>
        </p:spPr>
        <p:txBody>
          <a:bodyPr>
            <a:normAutofit/>
          </a:bodyPr>
          <a:lstStyle/>
          <a:p>
            <a:pPr marL="0" indent="0" fontAlgn="base">
              <a:lnSpc>
                <a:spcPct val="150000"/>
              </a:lnSpc>
              <a:buNone/>
            </a:pPr>
            <a:r>
              <a:rPr lang="en-GB" sz="2000" dirty="0">
                <a:latin typeface="Times New Roman" panose="02020603050405020304" pitchFamily="18" charset="0"/>
                <a:cs typeface="Times New Roman" panose="02020603050405020304" pitchFamily="18" charset="0"/>
              </a:rPr>
              <a:t>Let us take a look at these operations being used on actual propositions. If we have:</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P - Max is </a:t>
            </a:r>
            <a:r>
              <a:rPr lang="en-GB" sz="2000" dirty="0" smtClean="0">
                <a:latin typeface="Times New Roman" panose="02020603050405020304" pitchFamily="18" charset="0"/>
                <a:cs typeface="Times New Roman" panose="02020603050405020304" pitchFamily="18" charset="0"/>
              </a:rPr>
              <a:t>fast.   T(P</a:t>
            </a:r>
            <a:r>
              <a:rPr lang="en-GB" sz="2000" dirty="0">
                <a:latin typeface="Times New Roman" panose="02020603050405020304" pitchFamily="18" charset="0"/>
                <a:cs typeface="Times New Roman" panose="02020603050405020304" pitchFamily="18" charset="0"/>
              </a:rPr>
              <a:t>) = 0.8</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Q - Daniel is fast</a:t>
            </a:r>
            <a:r>
              <a:rPr lang="en-GB" sz="2000" dirty="0" smtClean="0">
                <a:latin typeface="Times New Roman" panose="02020603050405020304" pitchFamily="18" charset="0"/>
                <a:cs typeface="Times New Roman" panose="02020603050405020304" pitchFamily="18" charset="0"/>
              </a:rPr>
              <a:t>. T(Q</a:t>
            </a:r>
            <a:r>
              <a:rPr lang="en-GB" sz="2000" dirty="0">
                <a:latin typeface="Times New Roman" panose="02020603050405020304" pitchFamily="18" charset="0"/>
                <a:cs typeface="Times New Roman" panose="02020603050405020304" pitchFamily="18" charset="0"/>
              </a:rPr>
              <a:t>) = 0.6</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Then, to find the truth value of the following statements, we have to use the above operators:</a:t>
            </a:r>
          </a:p>
          <a:p>
            <a:pPr marL="0" indent="0" fontAlgn="base">
              <a:lnSpc>
                <a:spcPct val="150000"/>
              </a:lnSpc>
              <a:buNone/>
            </a:pPr>
            <a:r>
              <a:rPr lang="en-GB" sz="2000" dirty="0" smtClean="0">
                <a:latin typeface="Times New Roman" panose="02020603050405020304" pitchFamily="18" charset="0"/>
                <a:cs typeface="Times New Roman" panose="02020603050405020304" pitchFamily="18" charset="0"/>
              </a:rPr>
              <a:t>'Max </a:t>
            </a:r>
            <a:r>
              <a:rPr lang="en-GB" sz="2000" dirty="0">
                <a:latin typeface="Times New Roman" panose="02020603050405020304" pitchFamily="18" charset="0"/>
                <a:cs typeface="Times New Roman" panose="02020603050405020304" pitchFamily="18" charset="0"/>
              </a:rPr>
              <a:t>is not fast</a:t>
            </a:r>
            <a:r>
              <a:rPr lang="en-GB" sz="2000" dirty="0" smtClean="0">
                <a:latin typeface="Times New Roman" panose="02020603050405020304" pitchFamily="18" charset="0"/>
                <a:cs typeface="Times New Roman" panose="02020603050405020304" pitchFamily="18" charset="0"/>
              </a:rPr>
              <a:t>.‘  T</a:t>
            </a:r>
            <a:r>
              <a:rPr lang="en-GB" sz="2000" dirty="0">
                <a:latin typeface="Times New Roman" panose="02020603050405020304" pitchFamily="18" charset="0"/>
                <a:cs typeface="Times New Roman" panose="02020603050405020304" pitchFamily="18" charset="0"/>
              </a:rPr>
              <a:t>(¬P) = 1 − T(P) = 0.2</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'Max is fast and so is Daniel</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min{T(P),T(Q)} = 0.6</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'Either Max is fast or Daniel is</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max{T(P),T(Q)} = 0.8</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'If Max is fast, then so is Daniel</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max{1−T(P),T(Q)} = 0.6</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Tree>
    <p:extLst>
      <p:ext uri="{BB962C8B-B14F-4D97-AF65-F5344CB8AC3E}">
        <p14:creationId xmlns:p14="http://schemas.microsoft.com/office/powerpoint/2010/main" val="40685169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2875-1901-491E-9A0C-AD899B9A6788}"/>
              </a:ext>
            </a:extLst>
          </p:cNvPr>
          <p:cNvSpPr>
            <a:spLocks noGrp="1"/>
          </p:cNvSpPr>
          <p:nvPr>
            <p:ph type="title"/>
          </p:nvPr>
        </p:nvSpPr>
        <p:spPr>
          <a:xfrm>
            <a:off x="2234110" y="274638"/>
            <a:ext cx="6452690" cy="1095374"/>
          </a:xfrm>
        </p:spPr>
        <p:txBody>
          <a:bodyPr>
            <a:noAutofit/>
          </a:bodyPr>
          <a:lstStyle/>
          <a:p>
            <a:r>
              <a:rPr lang="en-IN" sz="3600" dirty="0">
                <a:latin typeface="Times New Roman" panose="02020603050405020304" pitchFamily="18" charset="0"/>
                <a:cs typeface="Times New Roman" panose="02020603050405020304" pitchFamily="18" charset="0"/>
              </a:rPr>
              <a:t>Fuzzy Proposition </a:t>
            </a:r>
            <a:r>
              <a:rPr lang="en-IN" sz="3600" dirty="0" smtClean="0">
                <a:latin typeface="Times New Roman" panose="02020603050405020304" pitchFamily="18" charset="0"/>
                <a:cs typeface="Times New Roman" panose="02020603050405020304" pitchFamily="18" charset="0"/>
              </a:rPr>
              <a:t>v/s </a:t>
            </a:r>
            <a:r>
              <a:rPr lang="en-IN" sz="3600" dirty="0">
                <a:latin typeface="Times New Roman" panose="02020603050405020304" pitchFamily="18" charset="0"/>
                <a:cs typeface="Times New Roman" panose="02020603050405020304" pitchFamily="18" charset="0"/>
              </a:rPr>
              <a:t>Crisp Proposition</a:t>
            </a:r>
          </a:p>
        </p:txBody>
      </p:sp>
      <p:pic>
        <p:nvPicPr>
          <p:cNvPr id="6" name="Content Placeholder 5">
            <a:extLst>
              <a:ext uri="{FF2B5EF4-FFF2-40B4-BE49-F238E27FC236}">
                <a16:creationId xmlns:a16="http://schemas.microsoft.com/office/drawing/2014/main" id="{26870D5B-0127-4076-9B69-D7F0C4B60B44}"/>
              </a:ext>
            </a:extLst>
          </p:cNvPr>
          <p:cNvPicPr>
            <a:picLocks noGrp="1" noChangeAspect="1"/>
          </p:cNvPicPr>
          <p:nvPr>
            <p:ph idx="1"/>
          </p:nvPr>
        </p:nvPicPr>
        <p:blipFill>
          <a:blip r:embed="rId2"/>
          <a:stretch>
            <a:fillRect/>
          </a:stretch>
        </p:blipFill>
        <p:spPr>
          <a:xfrm>
            <a:off x="457200" y="1729433"/>
            <a:ext cx="8229600" cy="4346154"/>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3A067A4-6A21-4D3C-9A1A-E726727A91D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57FE005-D176-4696-960A-26C9C1FDD221}"/>
              </a:ext>
            </a:extLst>
          </p:cNvPr>
          <p:cNvSpPr>
            <a:spLocks noGrp="1"/>
          </p:cNvSpPr>
          <p:nvPr>
            <p:ph type="sldNum" sz="quarter" idx="12"/>
          </p:nvPr>
        </p:nvSpPr>
        <p:spPr/>
        <p:txBody>
          <a:bodyPr/>
          <a:lstStyle/>
          <a:p>
            <a:fld id="{BB055922-87EB-483D-8474-2C9330A0D922}" type="slidenum">
              <a:rPr lang="en-US" smtClean="0"/>
              <a:t>137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6914297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353C-BEE9-46D3-8134-2FF95D2DED57}"/>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Fuzzy Implication</a:t>
            </a:r>
          </a:p>
        </p:txBody>
      </p:sp>
      <p:pic>
        <p:nvPicPr>
          <p:cNvPr id="6" name="Content Placeholder 5">
            <a:extLst>
              <a:ext uri="{FF2B5EF4-FFF2-40B4-BE49-F238E27FC236}">
                <a16:creationId xmlns:a16="http://schemas.microsoft.com/office/drawing/2014/main" id="{86FA362A-408B-49F7-89DF-9FF74B6D56E8}"/>
              </a:ext>
            </a:extLst>
          </p:cNvPr>
          <p:cNvPicPr>
            <a:picLocks noGrp="1" noChangeAspect="1"/>
          </p:cNvPicPr>
          <p:nvPr>
            <p:ph idx="1"/>
          </p:nvPr>
        </p:nvPicPr>
        <p:blipFill>
          <a:blip r:embed="rId2"/>
          <a:stretch>
            <a:fillRect/>
          </a:stretch>
        </p:blipFill>
        <p:spPr>
          <a:xfrm>
            <a:off x="971600" y="1844824"/>
            <a:ext cx="7715200" cy="3960440"/>
          </a:xfrm>
          <a:prstGeom prst="rect">
            <a:avLst/>
          </a:prstGeom>
        </p:spPr>
      </p:pic>
      <p:sp>
        <p:nvSpPr>
          <p:cNvPr id="4" name="Footer Placeholder 3">
            <a:extLst>
              <a:ext uri="{FF2B5EF4-FFF2-40B4-BE49-F238E27FC236}">
                <a16:creationId xmlns:a16="http://schemas.microsoft.com/office/drawing/2014/main" id="{A5C97079-ECCF-480A-897D-5868462AA95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754B011-9250-4C8F-B892-5C79633989B3}"/>
              </a:ext>
            </a:extLst>
          </p:cNvPr>
          <p:cNvSpPr>
            <a:spLocks noGrp="1"/>
          </p:cNvSpPr>
          <p:nvPr>
            <p:ph type="sldNum" sz="quarter" idx="12"/>
          </p:nvPr>
        </p:nvSpPr>
        <p:spPr/>
        <p:txBody>
          <a:bodyPr/>
          <a:lstStyle/>
          <a:p>
            <a:fld id="{BB055922-87EB-483D-8474-2C9330A0D922}" type="slidenum">
              <a:rPr lang="en-US" smtClean="0"/>
              <a:t>138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209862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139</a:t>
            </a:fld>
            <a:endParaRPr lang="en-US"/>
          </a:p>
        </p:txBody>
      </p:sp>
      <p:sp>
        <p:nvSpPr>
          <p:cNvPr id="7" name="Rectangle 6"/>
          <p:cNvSpPr/>
          <p:nvPr/>
        </p:nvSpPr>
        <p:spPr>
          <a:xfrm>
            <a:off x="477888" y="1628800"/>
            <a:ext cx="8208912" cy="2736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smtClean="0">
                <a:latin typeface="Times New Roman" panose="02020603050405020304" pitchFamily="18" charset="0"/>
                <a:cs typeface="Times New Roman" panose="02020603050405020304" pitchFamily="18" charset="0"/>
              </a:rPr>
              <a:t>We can also define as:</a:t>
            </a:r>
          </a:p>
          <a:p>
            <a:pPr algn="just"/>
            <a:r>
              <a:rPr lang="en-US" sz="2400" dirty="0" smtClean="0">
                <a:latin typeface="Times New Roman" panose="02020603050405020304" pitchFamily="18" charset="0"/>
                <a:cs typeface="Times New Roman" panose="02020603050405020304" pitchFamily="18" charset="0"/>
              </a:rPr>
              <a:t>If P and Q are two fuzzy propositions and T(P) and T(Q) are their truth values ,then it can be represented as given below:-</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P=&gt;Q  or  ~P v Q=max{(1-T(P)),T(Q)}</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1249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1787398" y="280493"/>
            <a:ext cx="7321106" cy="1143000"/>
          </a:xfrm>
        </p:spPr>
        <p:txBody>
          <a:bodyPr>
            <a:normAutofit fontScale="90000"/>
          </a:bodyPr>
          <a:lstStyle/>
          <a:p>
            <a:pPr fontAlgn="base"/>
            <a:r>
              <a:rPr lang="en-US" sz="2800" dirty="0"/>
              <a:t>Predicate logic (operations on well-formed formulae (WFF), also called predicate propositions</a:t>
            </a:r>
            <a:endParaRPr lang="en-IN" sz="2800" b="1"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14</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611560" y="1764036"/>
            <a:ext cx="8352928" cy="4154984"/>
          </a:xfrm>
          <a:prstGeom prst="rect">
            <a:avLst/>
          </a:prstGeom>
        </p:spPr>
        <p:txBody>
          <a:bodyPr wrap="square">
            <a:spAutoFit/>
          </a:bodyPr>
          <a:lstStyle/>
          <a:p>
            <a:pPr algn="just" fontAlgn="base"/>
            <a:r>
              <a:rPr lang="en-US" sz="2400" b="1" dirty="0" smtClean="0"/>
              <a:t>Well-Formed </a:t>
            </a:r>
            <a:r>
              <a:rPr lang="en-US" sz="2400" b="1" dirty="0"/>
              <a:t>Formula(WFF) </a:t>
            </a:r>
            <a:r>
              <a:rPr lang="en-US" sz="2400" dirty="0"/>
              <a:t>is an expression consisting of variables(capital letters), parentheses, and connective symbols. An expression is basically a combination of operands </a:t>
            </a:r>
            <a:r>
              <a:rPr lang="en-US" sz="2400" dirty="0" smtClean="0"/>
              <a:t>&amp; </a:t>
            </a:r>
            <a:r>
              <a:rPr lang="en-US" sz="2400" dirty="0"/>
              <a:t>operators and </a:t>
            </a:r>
            <a:r>
              <a:rPr lang="en-US" sz="2400" dirty="0" smtClean="0"/>
              <a:t>here, </a:t>
            </a:r>
            <a:r>
              <a:rPr lang="en-US" sz="2400" dirty="0"/>
              <a:t>operands and operators are the connective symbols.</a:t>
            </a:r>
          </a:p>
          <a:p>
            <a:pPr fontAlgn="base"/>
            <a:r>
              <a:rPr lang="en-US" sz="2400" b="1" dirty="0"/>
              <a:t>Below are the possible Connective Symbols:</a:t>
            </a:r>
            <a:endParaRPr lang="en-US" sz="2400" dirty="0"/>
          </a:p>
          <a:p>
            <a:pPr lvl="8" fontAlgn="base"/>
            <a:r>
              <a:rPr lang="en-US" sz="2400" dirty="0"/>
              <a:t>¬ (Negation)</a:t>
            </a:r>
          </a:p>
          <a:p>
            <a:pPr lvl="8" fontAlgn="base"/>
            <a:r>
              <a:rPr lang="en-US" sz="2400" dirty="0"/>
              <a:t>∧ (Conjunction)</a:t>
            </a:r>
          </a:p>
          <a:p>
            <a:pPr lvl="8" fontAlgn="base"/>
            <a:r>
              <a:rPr lang="en-US" sz="2400" dirty="0"/>
              <a:t>∨ (Disjunction)</a:t>
            </a:r>
          </a:p>
          <a:p>
            <a:pPr lvl="8" fontAlgn="base"/>
            <a:r>
              <a:rPr lang="en-US" sz="2400" dirty="0"/>
              <a:t>⇒ (Rightwards Arrow)</a:t>
            </a:r>
          </a:p>
          <a:p>
            <a:pPr lvl="8" fontAlgn="base"/>
            <a:r>
              <a:rPr lang="en-US" sz="2400" dirty="0"/>
              <a:t>⇔ (Left-Right Arrow)</a:t>
            </a:r>
          </a:p>
          <a:p>
            <a:pPr fontAlgn="base"/>
            <a:endParaRPr lang="en-US" sz="2400" dirty="0"/>
          </a:p>
        </p:txBody>
      </p:sp>
    </p:spTree>
    <p:extLst>
      <p:ext uri="{BB962C8B-B14F-4D97-AF65-F5344CB8AC3E}">
        <p14:creationId xmlns:p14="http://schemas.microsoft.com/office/powerpoint/2010/main" val="41452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9592" y="908720"/>
            <a:ext cx="7560840" cy="4680520"/>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140</a:t>
            </a:fld>
            <a:endParaRPr lang="en-US"/>
          </a:p>
        </p:txBody>
      </p:sp>
    </p:spTree>
    <p:extLst>
      <p:ext uri="{BB962C8B-B14F-4D97-AF65-F5344CB8AC3E}">
        <p14:creationId xmlns:p14="http://schemas.microsoft.com/office/powerpoint/2010/main" val="2350827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489846"/>
            <a:ext cx="8229600" cy="5479845"/>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141</a:t>
            </a:fld>
            <a:endParaRPr lang="en-US"/>
          </a:p>
        </p:txBody>
      </p:sp>
    </p:spTree>
    <p:extLst>
      <p:ext uri="{BB962C8B-B14F-4D97-AF65-F5344CB8AC3E}">
        <p14:creationId xmlns:p14="http://schemas.microsoft.com/office/powerpoint/2010/main" val="1716355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332656"/>
            <a:ext cx="6192688" cy="602369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142</a:t>
            </a:fld>
            <a:endParaRPr lang="en-US"/>
          </a:p>
        </p:txBody>
      </p:sp>
    </p:spTree>
    <p:extLst>
      <p:ext uri="{BB962C8B-B14F-4D97-AF65-F5344CB8AC3E}">
        <p14:creationId xmlns:p14="http://schemas.microsoft.com/office/powerpoint/2010/main" val="7707010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538" y="0"/>
            <a:ext cx="5802923" cy="6858000"/>
          </a:xfrm>
          <a:prstGeom prst="rect">
            <a:avLst/>
          </a:prstGeom>
        </p:spPr>
      </p:pic>
    </p:spTree>
    <p:extLst>
      <p:ext uri="{BB962C8B-B14F-4D97-AF65-F5344CB8AC3E}">
        <p14:creationId xmlns:p14="http://schemas.microsoft.com/office/powerpoint/2010/main" val="41226403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0676" y="333375"/>
            <a:ext cx="7742647" cy="5792788"/>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144</a:t>
            </a:fld>
            <a:endParaRPr lang="en-US"/>
          </a:p>
        </p:txBody>
      </p:sp>
    </p:spTree>
    <p:extLst>
      <p:ext uri="{BB962C8B-B14F-4D97-AF65-F5344CB8AC3E}">
        <p14:creationId xmlns:p14="http://schemas.microsoft.com/office/powerpoint/2010/main" val="27787254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1.Given </a:t>
            </a:r>
            <a:r>
              <a:rPr lang="en-GB" sz="2000" dirty="0">
                <a:latin typeface="Times New Roman" panose="02020603050405020304" pitchFamily="18" charset="0"/>
                <a:cs typeface="Times New Roman" panose="02020603050405020304" pitchFamily="18" charset="0"/>
              </a:rPr>
              <a:t>a statement: “If mango is yellow then mango is sweet</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a:latin typeface="Times New Roman" panose="02020603050405020304" pitchFamily="18" charset="0"/>
                <a:cs typeface="Times New Roman" panose="02020603050405020304" pitchFamily="18" charset="0"/>
              </a:rPr>
              <a:t>a. Fuzzy </a:t>
            </a:r>
            <a:r>
              <a:rPr lang="en-GB" sz="2000" dirty="0" smtClean="0">
                <a:latin typeface="Times New Roman" panose="02020603050405020304" pitchFamily="18" charset="0"/>
                <a:cs typeface="Times New Roman" panose="02020603050405020304" pitchFamily="18" charset="0"/>
              </a:rPr>
              <a:t>proposition            b</a:t>
            </a:r>
            <a:r>
              <a:rPr lang="en-GB" sz="2000" dirty="0">
                <a:latin typeface="Times New Roman" panose="02020603050405020304" pitchFamily="18" charset="0"/>
                <a:cs typeface="Times New Roman" panose="02020603050405020304" pitchFamily="18" charset="0"/>
              </a:rPr>
              <a:t>. Fuzzy inference</a:t>
            </a:r>
          </a:p>
          <a:p>
            <a:pPr marL="0" indent="0">
              <a:buNone/>
            </a:pPr>
            <a:r>
              <a:rPr lang="en-GB" sz="2000" dirty="0">
                <a:latin typeface="Times New Roman" panose="02020603050405020304" pitchFamily="18" charset="0"/>
                <a:cs typeface="Times New Roman" panose="02020603050405020304" pitchFamily="18" charset="0"/>
              </a:rPr>
              <a:t>c. Crisp </a:t>
            </a:r>
            <a:r>
              <a:rPr lang="en-GB" sz="2000" dirty="0" smtClean="0">
                <a:latin typeface="Times New Roman" panose="02020603050405020304" pitchFamily="18" charset="0"/>
                <a:cs typeface="Times New Roman" panose="02020603050405020304" pitchFamily="18" charset="0"/>
              </a:rPr>
              <a:t>rule                         d</a:t>
            </a:r>
            <a:r>
              <a:rPr lang="en-GB" sz="2000" dirty="0">
                <a:latin typeface="Times New Roman" panose="02020603050405020304" pitchFamily="18" charset="0"/>
                <a:cs typeface="Times New Roman" panose="02020603050405020304" pitchFamily="18" charset="0"/>
              </a:rPr>
              <a:t>. Fuzzy implication</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 Fuzzy </a:t>
            </a:r>
            <a:r>
              <a:rPr lang="en-GB" sz="2000" dirty="0" smtClean="0">
                <a:latin typeface="Times New Roman" panose="02020603050405020304" pitchFamily="18" charset="0"/>
                <a:cs typeface="Times New Roman" panose="02020603050405020304" pitchFamily="18" charset="0"/>
              </a:rPr>
              <a:t>implication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dirty="0" smtClean="0"/>
              <a:t> </a:t>
            </a:r>
            <a:r>
              <a:rPr lang="en-GB" sz="2000" dirty="0">
                <a:latin typeface="Times New Roman" panose="02020603050405020304" pitchFamily="18" charset="0"/>
                <a:cs typeface="Times New Roman" panose="02020603050405020304" pitchFamily="18" charset="0"/>
              </a:rPr>
              <a:t>Fuzzy implication is an operation computing the </a:t>
            </a:r>
            <a:r>
              <a:rPr lang="en-GB" sz="2000" dirty="0" smtClean="0">
                <a:latin typeface="Times New Roman" panose="02020603050405020304" pitchFamily="18" charset="0"/>
                <a:cs typeface="Times New Roman" panose="02020603050405020304" pitchFamily="18" charset="0"/>
              </a:rPr>
              <a:t>fulfilment </a:t>
            </a:r>
            <a:r>
              <a:rPr lang="en-GB" sz="2000" dirty="0">
                <a:latin typeface="Times New Roman" panose="02020603050405020304" pitchFamily="18" charset="0"/>
                <a:cs typeface="Times New Roman" panose="02020603050405020304" pitchFamily="18" charset="0"/>
              </a:rPr>
              <a:t>degree of a rule expressed by IF X THEN Y, where the antecedent and the consequent are fuzzy.</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145</a:t>
            </a:fld>
            <a:endParaRPr lang="en-US"/>
          </a:p>
        </p:txBody>
      </p:sp>
    </p:spTree>
    <p:extLst>
      <p:ext uri="{BB962C8B-B14F-4D97-AF65-F5344CB8AC3E}">
        <p14:creationId xmlns:p14="http://schemas.microsoft.com/office/powerpoint/2010/main" val="102202330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90AD-81FA-41FB-951B-1FFAB78A9132}"/>
              </a:ext>
            </a:extLst>
          </p:cNvPr>
          <p:cNvSpPr>
            <a:spLocks noGrp="1"/>
          </p:cNvSpPr>
          <p:nvPr>
            <p:ph type="title"/>
          </p:nvPr>
        </p:nvSpPr>
        <p:spPr/>
        <p:txBody>
          <a:bodyPr/>
          <a:lstStyle/>
          <a:p>
            <a:r>
              <a:rPr lang="en-IN" dirty="0"/>
              <a:t>Example </a:t>
            </a:r>
            <a:r>
              <a:rPr lang="en-IN" dirty="0" smtClean="0"/>
              <a:t>4</a:t>
            </a:r>
            <a:endParaRPr lang="en-IN" dirty="0"/>
          </a:p>
        </p:txBody>
      </p:sp>
      <p:pic>
        <p:nvPicPr>
          <p:cNvPr id="6" name="Content Placeholder 5">
            <a:extLst>
              <a:ext uri="{FF2B5EF4-FFF2-40B4-BE49-F238E27FC236}">
                <a16:creationId xmlns:a16="http://schemas.microsoft.com/office/drawing/2014/main" id="{C0EFAD51-3CB7-4DF8-BBD1-83AD48BB90FB}"/>
              </a:ext>
            </a:extLst>
          </p:cNvPr>
          <p:cNvPicPr>
            <a:picLocks noGrp="1" noChangeAspect="1"/>
          </p:cNvPicPr>
          <p:nvPr>
            <p:ph idx="1"/>
          </p:nvPr>
        </p:nvPicPr>
        <p:blipFill>
          <a:blip r:embed="rId2"/>
          <a:stretch>
            <a:fillRect/>
          </a:stretch>
        </p:blipFill>
        <p:spPr>
          <a:xfrm>
            <a:off x="827584" y="1884153"/>
            <a:ext cx="7560840" cy="3960439"/>
          </a:xfrm>
          <a:prstGeom prst="rect">
            <a:avLst/>
          </a:prstGeom>
        </p:spPr>
      </p:pic>
      <p:sp>
        <p:nvSpPr>
          <p:cNvPr id="4" name="Footer Placeholder 3">
            <a:extLst>
              <a:ext uri="{FF2B5EF4-FFF2-40B4-BE49-F238E27FC236}">
                <a16:creationId xmlns:a16="http://schemas.microsoft.com/office/drawing/2014/main" id="{752F9DA8-C45F-4D6E-AE7E-BDB518106F5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DA15CB-CA30-4604-9CDD-968C8BD6ECAD}"/>
              </a:ext>
            </a:extLst>
          </p:cNvPr>
          <p:cNvSpPr>
            <a:spLocks noGrp="1"/>
          </p:cNvSpPr>
          <p:nvPr>
            <p:ph type="sldNum" sz="quarter" idx="12"/>
          </p:nvPr>
        </p:nvSpPr>
        <p:spPr/>
        <p:txBody>
          <a:bodyPr/>
          <a:lstStyle/>
          <a:p>
            <a:fld id="{BB055922-87EB-483D-8474-2C9330A0D922}" type="slidenum">
              <a:rPr lang="en-US" smtClean="0"/>
              <a:t>146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4361458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4C1B-1A16-4E47-B0E1-99A93D181D2C}"/>
              </a:ext>
            </a:extLst>
          </p:cNvPr>
          <p:cNvSpPr>
            <a:spLocks noGrp="1"/>
          </p:cNvSpPr>
          <p:nvPr>
            <p:ph type="title"/>
          </p:nvPr>
        </p:nvSpPr>
        <p:spPr/>
        <p:txBody>
          <a:bodyPr/>
          <a:lstStyle/>
          <a:p>
            <a:r>
              <a:rPr lang="en-IN" dirty="0"/>
              <a:t>Example </a:t>
            </a:r>
            <a:r>
              <a:rPr lang="en-IN" dirty="0" smtClean="0"/>
              <a:t>5</a:t>
            </a:r>
            <a:endParaRPr lang="en-IN" dirty="0"/>
          </a:p>
        </p:txBody>
      </p:sp>
      <p:pic>
        <p:nvPicPr>
          <p:cNvPr id="6" name="Content Placeholder 5">
            <a:extLst>
              <a:ext uri="{FF2B5EF4-FFF2-40B4-BE49-F238E27FC236}">
                <a16:creationId xmlns:a16="http://schemas.microsoft.com/office/drawing/2014/main" id="{8EFD7B19-EA3F-4815-9F8F-AE25F697334E}"/>
              </a:ext>
            </a:extLst>
          </p:cNvPr>
          <p:cNvPicPr>
            <a:picLocks noGrp="1" noChangeAspect="1"/>
          </p:cNvPicPr>
          <p:nvPr>
            <p:ph idx="1"/>
          </p:nvPr>
        </p:nvPicPr>
        <p:blipFill>
          <a:blip r:embed="rId2"/>
          <a:stretch>
            <a:fillRect/>
          </a:stretch>
        </p:blipFill>
        <p:spPr>
          <a:xfrm>
            <a:off x="755576" y="2029619"/>
            <a:ext cx="7344816" cy="3667125"/>
          </a:xfrm>
          <a:prstGeom prst="rect">
            <a:avLst/>
          </a:prstGeom>
        </p:spPr>
      </p:pic>
      <p:sp>
        <p:nvSpPr>
          <p:cNvPr id="4" name="Footer Placeholder 3">
            <a:extLst>
              <a:ext uri="{FF2B5EF4-FFF2-40B4-BE49-F238E27FC236}">
                <a16:creationId xmlns:a16="http://schemas.microsoft.com/office/drawing/2014/main" id="{A4BFB8B0-E538-4AEB-8900-55F8803A4BF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8B484B8-2448-44C6-9E9D-2E1F8EA9C7A5}"/>
              </a:ext>
            </a:extLst>
          </p:cNvPr>
          <p:cNvSpPr>
            <a:spLocks noGrp="1"/>
          </p:cNvSpPr>
          <p:nvPr>
            <p:ph type="sldNum" sz="quarter" idx="12"/>
          </p:nvPr>
        </p:nvSpPr>
        <p:spPr/>
        <p:txBody>
          <a:bodyPr/>
          <a:lstStyle/>
          <a:p>
            <a:fld id="{BB055922-87EB-483D-8474-2C9330A0D922}" type="slidenum">
              <a:rPr lang="en-US" smtClean="0"/>
              <a:t>147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89682724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7CA7-0C7E-4924-8789-40F3A7385970}"/>
              </a:ext>
            </a:extLst>
          </p:cNvPr>
          <p:cNvSpPr>
            <a:spLocks noGrp="1"/>
          </p:cNvSpPr>
          <p:nvPr>
            <p:ph type="title"/>
          </p:nvPr>
        </p:nvSpPr>
        <p:spPr>
          <a:xfrm>
            <a:off x="1979712" y="274638"/>
            <a:ext cx="6707088" cy="1007017"/>
          </a:xfrm>
        </p:spPr>
        <p:txBody>
          <a:bodyPr/>
          <a:lstStyle/>
          <a:p>
            <a:r>
              <a:rPr lang="en-IN" dirty="0"/>
              <a:t>Example </a:t>
            </a:r>
            <a:r>
              <a:rPr lang="en-IN" dirty="0" smtClean="0"/>
              <a:t>5 </a:t>
            </a:r>
            <a:r>
              <a:rPr lang="en-IN" dirty="0"/>
              <a:t>(Contd..) </a:t>
            </a:r>
          </a:p>
        </p:txBody>
      </p:sp>
      <p:pic>
        <p:nvPicPr>
          <p:cNvPr id="6" name="Content Placeholder 5">
            <a:extLst>
              <a:ext uri="{FF2B5EF4-FFF2-40B4-BE49-F238E27FC236}">
                <a16:creationId xmlns:a16="http://schemas.microsoft.com/office/drawing/2014/main" id="{588D967C-E1FF-4228-893E-251B885A9841}"/>
              </a:ext>
            </a:extLst>
          </p:cNvPr>
          <p:cNvPicPr>
            <a:picLocks noGrp="1" noChangeAspect="1"/>
          </p:cNvPicPr>
          <p:nvPr>
            <p:ph idx="1"/>
          </p:nvPr>
        </p:nvPicPr>
        <p:blipFill>
          <a:blip r:embed="rId2"/>
          <a:stretch>
            <a:fillRect/>
          </a:stretch>
        </p:blipFill>
        <p:spPr>
          <a:xfrm>
            <a:off x="611560" y="1921310"/>
            <a:ext cx="7560840" cy="3962400"/>
          </a:xfrm>
          <a:prstGeom prst="rect">
            <a:avLst/>
          </a:prstGeom>
        </p:spPr>
      </p:pic>
      <p:sp>
        <p:nvSpPr>
          <p:cNvPr id="4" name="Footer Placeholder 3">
            <a:extLst>
              <a:ext uri="{FF2B5EF4-FFF2-40B4-BE49-F238E27FC236}">
                <a16:creationId xmlns:a16="http://schemas.microsoft.com/office/drawing/2014/main" id="{A861449C-F79D-4186-89BB-F54C0C6FF3B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8249247-ABBF-4CEE-9E28-DBBB06C4E803}"/>
              </a:ext>
            </a:extLst>
          </p:cNvPr>
          <p:cNvSpPr>
            <a:spLocks noGrp="1"/>
          </p:cNvSpPr>
          <p:nvPr>
            <p:ph type="sldNum" sz="quarter" idx="12"/>
          </p:nvPr>
        </p:nvSpPr>
        <p:spPr/>
        <p:txBody>
          <a:bodyPr/>
          <a:lstStyle/>
          <a:p>
            <a:fld id="{BB055922-87EB-483D-8474-2C9330A0D922}" type="slidenum">
              <a:rPr lang="en-US" smtClean="0"/>
              <a:t>148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079467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CB22-216A-4D65-9DE5-1050ACD3B8BF}"/>
              </a:ext>
            </a:extLst>
          </p:cNvPr>
          <p:cNvSpPr>
            <a:spLocks noGrp="1"/>
          </p:cNvSpPr>
          <p:nvPr>
            <p:ph type="title"/>
          </p:nvPr>
        </p:nvSpPr>
        <p:spPr>
          <a:xfrm>
            <a:off x="2627784" y="274638"/>
            <a:ext cx="6059016" cy="1007017"/>
          </a:xfrm>
        </p:spPr>
        <p:txBody>
          <a:bodyPr>
            <a:normAutofit fontScale="90000"/>
          </a:bodyPr>
          <a:lstStyle/>
          <a:p>
            <a:r>
              <a:rPr lang="en-IN" dirty="0">
                <a:latin typeface="Times New Roman" panose="02020603050405020304" pitchFamily="18" charset="0"/>
                <a:cs typeface="Times New Roman" panose="02020603050405020304" pitchFamily="18" charset="0"/>
              </a:rPr>
              <a:t>Interpretation of fuzzy rules</a:t>
            </a:r>
          </a:p>
        </p:txBody>
      </p:sp>
      <p:sp>
        <p:nvSpPr>
          <p:cNvPr id="3" name="Content Placeholder 2">
            <a:extLst>
              <a:ext uri="{FF2B5EF4-FFF2-40B4-BE49-F238E27FC236}">
                <a16:creationId xmlns:a16="http://schemas.microsoft.com/office/drawing/2014/main" id="{8D36F764-49C2-427B-8805-4B166A95F9ED}"/>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general, there are two ways to interpret the fuzzy rule A → B as</a:t>
            </a:r>
          </a:p>
          <a:p>
            <a:pPr marL="0" indent="0">
              <a:buNone/>
            </a:pP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dirty="0" smtClean="0">
                <a:latin typeface="Times New Roman" panose="02020603050405020304" pitchFamily="18" charset="0"/>
                <a:cs typeface="Times New Roman" panose="02020603050405020304" pitchFamily="18" charset="0"/>
              </a:rPr>
              <a:t>) A </a:t>
            </a:r>
            <a:r>
              <a:rPr lang="en-US" sz="2000" b="1" dirty="0">
                <a:latin typeface="Times New Roman" panose="02020603050405020304" pitchFamily="18" charset="0"/>
                <a:cs typeface="Times New Roman" panose="02020603050405020304" pitchFamily="18" charset="0"/>
              </a:rPr>
              <a:t>coupled with B </a:t>
            </a:r>
            <a:r>
              <a:rPr lang="en-US" sz="2000" b="1" dirty="0" smtClean="0">
                <a:latin typeface="Times New Roman" panose="02020603050405020304" pitchFamily="18" charset="0"/>
                <a:cs typeface="Times New Roman" panose="02020603050405020304" pitchFamily="18" charset="0"/>
              </a:rPr>
              <a:t>  (ii) A </a:t>
            </a:r>
            <a:r>
              <a:rPr lang="en-US" sz="2000" b="1" dirty="0">
                <a:latin typeface="Times New Roman" panose="02020603050405020304" pitchFamily="18" charset="0"/>
                <a:cs typeface="Times New Roman" panose="02020603050405020304" pitchFamily="18" charset="0"/>
              </a:rPr>
              <a:t>entails </a:t>
            </a: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 </a:t>
            </a:r>
            <a:r>
              <a:rPr lang="en-US" sz="2000" b="1" dirty="0" smtClean="0">
                <a:latin typeface="Times New Roman" panose="02020603050405020304" pitchFamily="18" charset="0"/>
                <a:cs typeface="Times New Roman" panose="02020603050405020304" pitchFamily="18" charset="0"/>
              </a:rPr>
              <a:t>Coupled </a:t>
            </a:r>
            <a:r>
              <a:rPr lang="en-US" sz="2000" b="1" dirty="0">
                <a:latin typeface="Times New Roman" panose="02020603050405020304" pitchFamily="18" charset="0"/>
                <a:cs typeface="Times New Roman" panose="02020603050405020304" pitchFamily="18" charset="0"/>
              </a:rPr>
              <a:t>with B </a:t>
            </a:r>
            <a:endParaRPr lang="en-IN" sz="20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2135B82-6A8C-48E8-A168-BC5AE102C87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DD413F1-F020-4A9D-A1E7-13C65094AA0F}"/>
              </a:ext>
            </a:extLst>
          </p:cNvPr>
          <p:cNvSpPr>
            <a:spLocks noGrp="1"/>
          </p:cNvSpPr>
          <p:nvPr>
            <p:ph type="sldNum" sz="quarter" idx="12"/>
          </p:nvPr>
        </p:nvSpPr>
        <p:spPr/>
        <p:txBody>
          <a:bodyPr/>
          <a:lstStyle/>
          <a:p>
            <a:fld id="{BB055922-87EB-483D-8474-2C9330A0D922}" type="slidenum">
              <a:rPr lang="en-US" smtClean="0"/>
              <a:t>149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pic>
        <p:nvPicPr>
          <p:cNvPr id="7" name="Content Placeholder 7">
            <a:extLst>
              <a:ext uri="{FF2B5EF4-FFF2-40B4-BE49-F238E27FC236}">
                <a16:creationId xmlns:a16="http://schemas.microsoft.com/office/drawing/2014/main" id="{AD4FE059-F26A-46DD-A324-C85DC05A97CB}"/>
              </a:ext>
            </a:extLst>
          </p:cNvPr>
          <p:cNvPicPr>
            <a:picLocks noChangeAspect="1"/>
          </p:cNvPicPr>
          <p:nvPr/>
        </p:nvPicPr>
        <p:blipFill>
          <a:blip r:embed="rId3"/>
          <a:stretch>
            <a:fillRect/>
          </a:stretch>
        </p:blipFill>
        <p:spPr>
          <a:xfrm>
            <a:off x="611560" y="2708920"/>
            <a:ext cx="7056784" cy="3528392"/>
          </a:xfrm>
          <a:prstGeom prst="rect">
            <a:avLst/>
          </a:prstGeom>
        </p:spPr>
      </p:pic>
    </p:spTree>
    <p:extLst>
      <p:ext uri="{BB962C8B-B14F-4D97-AF65-F5344CB8AC3E}">
        <p14:creationId xmlns:p14="http://schemas.microsoft.com/office/powerpoint/2010/main" val="2026833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1787398" y="280493"/>
            <a:ext cx="7321106" cy="1143000"/>
          </a:xfrm>
        </p:spPr>
        <p:txBody>
          <a:bodyPr>
            <a:normAutofit fontScale="90000"/>
          </a:bodyPr>
          <a:lstStyle/>
          <a:p>
            <a:pPr fontAlgn="base"/>
            <a:r>
              <a:rPr lang="en-US" sz="2800" dirty="0"/>
              <a:t>Predicate logic (operations on well-formed formulae (WFF), also called predicate propositions</a:t>
            </a:r>
            <a:endParaRPr lang="en-IN" sz="2800" b="1"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15</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8" name="Rectangle 7"/>
          <p:cNvSpPr/>
          <p:nvPr/>
        </p:nvSpPr>
        <p:spPr>
          <a:xfrm>
            <a:off x="1002118" y="1988840"/>
            <a:ext cx="7848872" cy="3046988"/>
          </a:xfrm>
          <a:prstGeom prst="rect">
            <a:avLst/>
          </a:prstGeom>
        </p:spPr>
        <p:txBody>
          <a:bodyPr wrap="square">
            <a:spAutoFit/>
          </a:bodyPr>
          <a:lstStyle/>
          <a:p>
            <a:r>
              <a:rPr lang="en-US" sz="2400" dirty="0"/>
              <a:t>Statement Formulas</a:t>
            </a:r>
          </a:p>
          <a:p>
            <a:pPr algn="just"/>
            <a:r>
              <a:rPr lang="en-US" sz="2400" dirty="0"/>
              <a:t>1. Statements that do not contain any connectives are called Atomic or Simple </a:t>
            </a:r>
            <a:r>
              <a:rPr lang="en-US" sz="2400" dirty="0" smtClean="0"/>
              <a:t>statements, </a:t>
            </a:r>
            <a:r>
              <a:rPr lang="en-US" sz="2400" dirty="0"/>
              <a:t>and these statements in themselves are WFFs. </a:t>
            </a:r>
          </a:p>
          <a:p>
            <a:endParaRPr lang="en-US" sz="2400" dirty="0"/>
          </a:p>
          <a:p>
            <a:r>
              <a:rPr lang="en-US" sz="2400" dirty="0"/>
              <a:t>For example,</a:t>
            </a:r>
          </a:p>
          <a:p>
            <a:endParaRPr lang="en-US" sz="2400" dirty="0"/>
          </a:p>
          <a:p>
            <a:r>
              <a:rPr lang="en-US" sz="2400" dirty="0" smtClean="0"/>
              <a:t>		P</a:t>
            </a:r>
            <a:r>
              <a:rPr lang="en-US" sz="2400" dirty="0"/>
              <a:t>, Q, R, etc.</a:t>
            </a:r>
            <a:endParaRPr lang="en-IN" sz="2400" dirty="0"/>
          </a:p>
        </p:txBody>
      </p:sp>
    </p:spTree>
    <p:extLst>
      <p:ext uri="{BB962C8B-B14F-4D97-AF65-F5344CB8AC3E}">
        <p14:creationId xmlns:p14="http://schemas.microsoft.com/office/powerpoint/2010/main" val="377346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EC5035-CA39-4C59-B04F-A67B14F1546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FC2786-4CB1-474B-BC1E-3FFBA70EE685}"/>
              </a:ext>
            </a:extLst>
          </p:cNvPr>
          <p:cNvSpPr>
            <a:spLocks noGrp="1"/>
          </p:cNvSpPr>
          <p:nvPr>
            <p:ph type="sldNum" sz="quarter" idx="12"/>
          </p:nvPr>
        </p:nvSpPr>
        <p:spPr/>
        <p:txBody>
          <a:bodyPr/>
          <a:lstStyle/>
          <a:p>
            <a:fld id="{BB055922-87EB-483D-8474-2C9330A0D922}" type="slidenum">
              <a:rPr lang="en-US" smtClean="0"/>
              <a:t>150</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738486"/>
          </a:xfrm>
          <a:prstGeom prst="rect">
            <a:avLst/>
          </a:prstGeom>
        </p:spPr>
      </p:pic>
      <p:sp>
        <p:nvSpPr>
          <p:cNvPr id="3" name="Content Placeholder 2"/>
          <p:cNvSpPr>
            <a:spLocks noGrp="1"/>
          </p:cNvSpPr>
          <p:nvPr>
            <p:ph idx="1"/>
          </p:nvPr>
        </p:nvSpPr>
        <p:spPr>
          <a:xfrm>
            <a:off x="457200" y="980728"/>
            <a:ext cx="8229600" cy="5145435"/>
          </a:xfrm>
        </p:spPr>
        <p:txBody>
          <a:bodyPr>
            <a:normAutofit/>
          </a:bodyPr>
          <a:lstStyle/>
          <a:p>
            <a:pPr marL="0" indent="0" fontAlgn="base">
              <a:buNone/>
            </a:pPr>
            <a:r>
              <a:rPr lang="en-US" b="1" dirty="0">
                <a:latin typeface="Times New Roman" panose="02020603050405020304" pitchFamily="18" charset="0"/>
                <a:cs typeface="Times New Roman" panose="02020603050405020304" pitchFamily="18" charset="0"/>
              </a:rPr>
              <a:t>A Coupled with B</a:t>
            </a:r>
            <a:endParaRPr lang="en-GB" dirty="0" smtClean="0">
              <a:latin typeface="Times New Roman" panose="02020603050405020304" pitchFamily="18" charset="0"/>
              <a:cs typeface="Times New Roman" panose="02020603050405020304" pitchFamily="18" charset="0"/>
            </a:endParaRPr>
          </a:p>
          <a:p>
            <a:pPr marL="0" indent="0" fontAlgn="base">
              <a:buNone/>
            </a:pPr>
            <a:r>
              <a:rPr lang="en-GB" sz="2400" b="1" dirty="0" smtClean="0">
                <a:latin typeface="Times New Roman" panose="02020603050405020304" pitchFamily="18" charset="0"/>
                <a:cs typeface="Times New Roman" panose="02020603050405020304" pitchFamily="18" charset="0"/>
              </a:rPr>
              <a:t>Algebraic Product Operator:</a:t>
            </a:r>
            <a:endParaRPr lang="en-GB" sz="2400" b="1" dirty="0">
              <a:latin typeface="Times New Roman" panose="02020603050405020304" pitchFamily="18" charset="0"/>
              <a:cs typeface="Times New Roman" panose="02020603050405020304" pitchFamily="18" charset="0"/>
            </a:endParaRPr>
          </a:p>
          <a:p>
            <a:pPr marL="0" indent="0" fontAlgn="base">
              <a:buNone/>
            </a:pPr>
            <a:r>
              <a:rPr lang="en-GB" sz="2400" dirty="0">
                <a:latin typeface="Times New Roman" panose="02020603050405020304" pitchFamily="18" charset="0"/>
                <a:cs typeface="Times New Roman" panose="02020603050405020304" pitchFamily="18" charset="0"/>
              </a:rPr>
              <a:t> T</a:t>
            </a:r>
            <a:r>
              <a:rPr lang="en-GB" sz="1800" b="1" dirty="0">
                <a:latin typeface="Times New Roman" panose="02020603050405020304" pitchFamily="18" charset="0"/>
                <a:cs typeface="Times New Roman" panose="02020603050405020304" pitchFamily="18" charset="0"/>
              </a:rPr>
              <a:t>ap</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a,b</a:t>
            </a:r>
            <a:r>
              <a:rPr lang="en-GB" sz="2400" dirty="0" smtClean="0">
                <a:latin typeface="Times New Roman" panose="02020603050405020304" pitchFamily="18" charset="0"/>
                <a:cs typeface="Times New Roman" panose="02020603050405020304" pitchFamily="18" charset="0"/>
              </a:rPr>
              <a:t>)=A x B =ʃ</a:t>
            </a:r>
            <a:r>
              <a:rPr lang="en-GB" sz="1400" dirty="0">
                <a:latin typeface="Times New Roman" panose="02020603050405020304" pitchFamily="18" charset="0"/>
                <a:cs typeface="Times New Roman" panose="02020603050405020304" pitchFamily="18" charset="0"/>
              </a:rPr>
              <a:t> </a:t>
            </a:r>
            <a:r>
              <a:rPr lang="en-GB" sz="1200" b="1" dirty="0" smtClean="0">
                <a:latin typeface="Times New Roman" panose="02020603050405020304" pitchFamily="18" charset="0"/>
                <a:cs typeface="Times New Roman" panose="02020603050405020304" pitchFamily="18" charset="0"/>
              </a:rPr>
              <a:t>X </a:t>
            </a:r>
            <a:r>
              <a:rPr lang="en-GB" sz="1200" b="1" dirty="0" err="1" smtClean="0">
                <a:latin typeface="Times New Roman" panose="02020603050405020304" pitchFamily="18" charset="0"/>
                <a:cs typeface="Times New Roman" panose="02020603050405020304" pitchFamily="18" charset="0"/>
              </a:rPr>
              <a:t>x</a:t>
            </a:r>
            <a:r>
              <a:rPr lang="en-GB" sz="1200" b="1" dirty="0" smtClean="0">
                <a:latin typeface="Times New Roman" panose="02020603050405020304" pitchFamily="18" charset="0"/>
                <a:cs typeface="Times New Roman" panose="02020603050405020304" pitchFamily="18" charset="0"/>
              </a:rPr>
              <a:t> Y </a:t>
            </a:r>
            <a:r>
              <a:rPr lang="en-GB" sz="2000" b="1" dirty="0" smtClean="0">
                <a:latin typeface="Times New Roman" panose="02020603050405020304" pitchFamily="18" charset="0"/>
                <a:cs typeface="Times New Roman" panose="02020603050405020304" pitchFamily="18" charset="0"/>
              </a:rPr>
              <a:t> </a:t>
            </a:r>
            <a:r>
              <a:rPr lang="en-GB" sz="3600" dirty="0" smtClean="0">
                <a:latin typeface="Times New Roman" panose="02020603050405020304" pitchFamily="18" charset="0"/>
                <a:cs typeface="Times New Roman" panose="02020603050405020304" pitchFamily="18" charset="0"/>
              </a:rPr>
              <a:t>µ</a:t>
            </a:r>
            <a:r>
              <a:rPr lang="en-GB" sz="120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A </a:t>
            </a:r>
            <a:r>
              <a:rPr lang="en-GB" sz="2000" dirty="0" smtClean="0">
                <a:latin typeface="Times New Roman" panose="02020603050405020304" pitchFamily="18" charset="0"/>
                <a:cs typeface="Times New Roman" panose="02020603050405020304" pitchFamily="18" charset="0"/>
              </a:rPr>
              <a:t> </a:t>
            </a:r>
            <a:r>
              <a:rPr lang="en-GB" sz="2400" dirty="0" smtClean="0">
                <a:latin typeface="Times New Roman" panose="02020603050405020304" pitchFamily="18" charset="0"/>
                <a:cs typeface="Times New Roman" panose="02020603050405020304" pitchFamily="18" charset="0"/>
              </a:rPr>
              <a:t>(x) .</a:t>
            </a:r>
            <a:r>
              <a:rPr lang="en-GB" sz="4000" dirty="0" smtClean="0">
                <a:latin typeface="Times New Roman" panose="02020603050405020304" pitchFamily="18" charset="0"/>
                <a:cs typeface="Times New Roman" panose="02020603050405020304" pitchFamily="18" charset="0"/>
              </a:rPr>
              <a:t>µ</a:t>
            </a:r>
            <a:r>
              <a:rPr lang="en-GB" sz="240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B</a:t>
            </a:r>
            <a:r>
              <a:rPr lang="en-GB" sz="2400" dirty="0" smtClean="0">
                <a:latin typeface="Times New Roman" panose="02020603050405020304" pitchFamily="18" charset="0"/>
                <a:cs typeface="Times New Roman" panose="02020603050405020304" pitchFamily="18" charset="0"/>
              </a:rPr>
              <a:t>(y)|(</a:t>
            </a:r>
            <a:r>
              <a:rPr lang="en-GB" sz="1800" b="1" dirty="0" err="1" smtClean="0">
                <a:latin typeface="Times New Roman" panose="02020603050405020304" pitchFamily="18" charset="0"/>
                <a:cs typeface="Times New Roman" panose="02020603050405020304" pitchFamily="18" charset="0"/>
              </a:rPr>
              <a:t>x,y</a:t>
            </a:r>
            <a:r>
              <a:rPr lang="en-GB" sz="1800" b="1" dirty="0" smtClean="0">
                <a:latin typeface="Times New Roman" panose="02020603050405020304" pitchFamily="18" charset="0"/>
                <a:cs typeface="Times New Roman" panose="02020603050405020304" pitchFamily="18" charset="0"/>
              </a:rPr>
              <a:t>)</a:t>
            </a:r>
            <a:r>
              <a:rPr lang="en-GB" sz="2400" dirty="0" smtClean="0">
                <a:latin typeface="Times New Roman" panose="02020603050405020304" pitchFamily="18" charset="0"/>
                <a:cs typeface="Times New Roman" panose="02020603050405020304" pitchFamily="18" charset="0"/>
              </a:rPr>
              <a:t> = </a:t>
            </a:r>
            <a:r>
              <a:rPr lang="en-GB" sz="2400" dirty="0">
                <a:latin typeface="Times New Roman" panose="02020603050405020304" pitchFamily="18" charset="0"/>
                <a:cs typeface="Times New Roman" panose="02020603050405020304" pitchFamily="18" charset="0"/>
              </a:rPr>
              <a:t>ab</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When the T-Norm operator takes this form, we call this rule the </a:t>
            </a:r>
            <a:r>
              <a:rPr lang="en-GB" sz="2400" dirty="0">
                <a:solidFill>
                  <a:srgbClr val="FF0000"/>
                </a:solidFill>
                <a:latin typeface="Times New Roman" panose="02020603050405020304" pitchFamily="18" charset="0"/>
                <a:cs typeface="Times New Roman" panose="02020603050405020304" pitchFamily="18" charset="0"/>
              </a:rPr>
              <a:t>'Larsen Rule</a:t>
            </a:r>
            <a:r>
              <a:rPr lang="en-GB" sz="2400" dirty="0">
                <a:latin typeface="Times New Roman" panose="02020603050405020304" pitchFamily="18" charset="0"/>
                <a:cs typeface="Times New Roman" panose="02020603050405020304" pitchFamily="18" charset="0"/>
              </a:rPr>
              <a:t>'.</a:t>
            </a:r>
          </a:p>
          <a:p>
            <a:pPr marL="0" indent="0" fontAlgn="base">
              <a:buNone/>
            </a:pPr>
            <a:endParaRPr lang="en-GB" sz="2400" dirty="0">
              <a:latin typeface="Times New Roman" panose="02020603050405020304" pitchFamily="18" charset="0"/>
              <a:cs typeface="Times New Roman" panose="02020603050405020304" pitchFamily="18" charset="0"/>
            </a:endParaRPr>
          </a:p>
          <a:p>
            <a:pPr marL="0" indent="0" fontAlgn="base">
              <a:buNone/>
            </a:pPr>
            <a:r>
              <a:rPr lang="en-GB" sz="2400" b="1" dirty="0" smtClean="0">
                <a:latin typeface="Times New Roman" panose="02020603050405020304" pitchFamily="18" charset="0"/>
                <a:cs typeface="Times New Roman" panose="02020603050405020304" pitchFamily="18" charset="0"/>
              </a:rPr>
              <a:t>Minimum Operator:</a:t>
            </a:r>
            <a:r>
              <a:rPr lang="en-GB" sz="2400" dirty="0" smtClean="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a:p>
            <a:pPr marL="0" indent="0" fontAlgn="base">
              <a:buNone/>
            </a:pPr>
            <a:r>
              <a:rPr lang="en-GB" sz="2400" dirty="0" err="1">
                <a:latin typeface="Times New Roman" panose="02020603050405020304" pitchFamily="18" charset="0"/>
                <a:cs typeface="Times New Roman" panose="02020603050405020304" pitchFamily="18" charset="0"/>
              </a:rPr>
              <a:t>T</a:t>
            </a:r>
            <a:r>
              <a:rPr lang="en-GB" sz="1800" b="1" dirty="0" err="1">
                <a:latin typeface="Times New Roman" panose="02020603050405020304" pitchFamily="18" charset="0"/>
                <a:cs typeface="Times New Roman" panose="02020603050405020304" pitchFamily="18" charset="0"/>
              </a:rPr>
              <a:t>min</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a,b</a:t>
            </a:r>
            <a:r>
              <a:rPr lang="en-GB" sz="2400" dirty="0">
                <a:latin typeface="Times New Roman" panose="02020603050405020304" pitchFamily="18" charset="0"/>
                <a:cs typeface="Times New Roman" panose="02020603050405020304" pitchFamily="18" charset="0"/>
              </a:rPr>
              <a:t>) </a:t>
            </a:r>
            <a:r>
              <a:rPr lang="en-GB" sz="2400" dirty="0" smtClean="0">
                <a:latin typeface="Times New Roman" panose="02020603050405020304" pitchFamily="18" charset="0"/>
                <a:cs typeface="Times New Roman" panose="02020603050405020304" pitchFamily="18" charset="0"/>
              </a:rPr>
              <a:t>=A x B=</a:t>
            </a:r>
            <a:r>
              <a:rPr lang="en-GB" sz="2400" dirty="0">
                <a:latin typeface="Times New Roman" panose="02020603050405020304" pitchFamily="18" charset="0"/>
                <a:cs typeface="Times New Roman" panose="02020603050405020304" pitchFamily="18" charset="0"/>
              </a:rPr>
              <a:t> ʃ</a:t>
            </a:r>
            <a:r>
              <a:rPr lang="en-GB" sz="14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X </a:t>
            </a:r>
            <a:r>
              <a:rPr lang="en-GB" sz="1200" b="1" dirty="0" err="1">
                <a:latin typeface="Times New Roman" panose="02020603050405020304" pitchFamily="18" charset="0"/>
                <a:cs typeface="Times New Roman" panose="02020603050405020304" pitchFamily="18" charset="0"/>
              </a:rPr>
              <a:t>x</a:t>
            </a:r>
            <a:r>
              <a:rPr lang="en-GB" sz="1200" b="1" dirty="0">
                <a:latin typeface="Times New Roman" panose="02020603050405020304" pitchFamily="18" charset="0"/>
                <a:cs typeface="Times New Roman" panose="02020603050405020304" pitchFamily="18" charset="0"/>
              </a:rPr>
              <a:t> Y </a:t>
            </a:r>
            <a:r>
              <a:rPr lang="en-GB" sz="2000" b="1" dirty="0">
                <a:latin typeface="Times New Roman" panose="02020603050405020304" pitchFamily="18" charset="0"/>
                <a:cs typeface="Times New Roman" panose="02020603050405020304" pitchFamily="18" charset="0"/>
              </a:rPr>
              <a:t> </a:t>
            </a:r>
            <a:r>
              <a:rPr lang="en-GB" sz="3600" dirty="0">
                <a:latin typeface="Times New Roman" panose="02020603050405020304" pitchFamily="18" charset="0"/>
                <a:cs typeface="Times New Roman" panose="02020603050405020304" pitchFamily="18" charset="0"/>
              </a:rPr>
              <a:t>µ</a:t>
            </a:r>
            <a:r>
              <a:rPr lang="en-GB" sz="1200" dirty="0">
                <a:latin typeface="Times New Roman" panose="02020603050405020304" pitchFamily="18" charset="0"/>
                <a:cs typeface="Times New Roman" panose="02020603050405020304" pitchFamily="18" charset="0"/>
              </a:rPr>
              <a:t> A </a:t>
            </a:r>
            <a:r>
              <a:rPr lang="en-GB" sz="20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(x) </a:t>
            </a:r>
            <a:r>
              <a:rPr lang="en-GB" sz="2800" b="1" dirty="0" smtClean="0">
                <a:latin typeface="Times New Roman" panose="02020603050405020304" pitchFamily="18" charset="0"/>
                <a:cs typeface="Times New Roman" panose="02020603050405020304" pitchFamily="18" charset="0"/>
              </a:rPr>
              <a:t>^</a:t>
            </a:r>
            <a:r>
              <a:rPr lang="en-GB" sz="4000" dirty="0" smtClean="0">
                <a:latin typeface="Times New Roman" panose="02020603050405020304" pitchFamily="18" charset="0"/>
                <a:cs typeface="Times New Roman" panose="02020603050405020304" pitchFamily="18" charset="0"/>
              </a:rPr>
              <a:t>µ</a:t>
            </a:r>
            <a:r>
              <a:rPr lang="en-GB" sz="2400" dirty="0" smtClean="0">
                <a:latin typeface="Times New Roman" panose="02020603050405020304" pitchFamily="18" charset="0"/>
                <a:cs typeface="Times New Roman" panose="02020603050405020304" pitchFamily="18" charset="0"/>
              </a:rPr>
              <a:t> </a:t>
            </a:r>
            <a:r>
              <a:rPr lang="en-GB" sz="1200" dirty="0">
                <a:latin typeface="Times New Roman" panose="02020603050405020304" pitchFamily="18" charset="0"/>
                <a:cs typeface="Times New Roman" panose="02020603050405020304" pitchFamily="18" charset="0"/>
              </a:rPr>
              <a:t>B</a:t>
            </a:r>
            <a:r>
              <a:rPr lang="en-GB" sz="2400" dirty="0">
                <a:latin typeface="Times New Roman" panose="02020603050405020304" pitchFamily="18" charset="0"/>
                <a:cs typeface="Times New Roman" panose="02020603050405020304" pitchFamily="18" charset="0"/>
              </a:rPr>
              <a:t>(y)|(</a:t>
            </a:r>
            <a:r>
              <a:rPr lang="en-GB" sz="1800" b="1" dirty="0" err="1">
                <a:latin typeface="Times New Roman" panose="02020603050405020304" pitchFamily="18" charset="0"/>
                <a:cs typeface="Times New Roman" panose="02020603050405020304" pitchFamily="18" charset="0"/>
              </a:rPr>
              <a:t>x,y</a:t>
            </a:r>
            <a:r>
              <a:rPr lang="en-GB" sz="1800" b="1" dirty="0" smtClean="0">
                <a:latin typeface="Times New Roman" panose="02020603050405020304" pitchFamily="18" charset="0"/>
                <a:cs typeface="Times New Roman" panose="02020603050405020304" pitchFamily="18" charset="0"/>
              </a:rPr>
              <a:t>)=</a:t>
            </a:r>
            <a:r>
              <a:rPr lang="en-GB" sz="2400" dirty="0" smtClean="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min(</a:t>
            </a:r>
            <a:r>
              <a:rPr lang="en-GB" sz="2400" dirty="0" err="1">
                <a:latin typeface="Times New Roman" panose="02020603050405020304" pitchFamily="18" charset="0"/>
                <a:cs typeface="Times New Roman" panose="02020603050405020304" pitchFamily="18" charset="0"/>
              </a:rPr>
              <a:t>a,b</a:t>
            </a:r>
            <a:r>
              <a:rPr lang="en-GB" sz="2400" dirty="0">
                <a:latin typeface="Times New Roman" panose="02020603050405020304" pitchFamily="18" charset="0"/>
                <a:cs typeface="Times New Roman" panose="02020603050405020304" pitchFamily="18" charset="0"/>
              </a:rPr>
              <a:t>) = a ∧ b</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When the T-Norm operator takes this form, we call this rule the </a:t>
            </a:r>
            <a:r>
              <a:rPr lang="en-GB" sz="2400" dirty="0">
                <a:solidFill>
                  <a:srgbClr val="FF0000"/>
                </a:solidFill>
                <a:latin typeface="Times New Roman" panose="02020603050405020304" pitchFamily="18" charset="0"/>
                <a:cs typeface="Times New Roman" panose="02020603050405020304" pitchFamily="18" charset="0"/>
              </a:rPr>
              <a:t>'</a:t>
            </a:r>
            <a:r>
              <a:rPr lang="en-GB" sz="2400" dirty="0" err="1">
                <a:solidFill>
                  <a:srgbClr val="FF0000"/>
                </a:solidFill>
                <a:latin typeface="Times New Roman" panose="02020603050405020304" pitchFamily="18" charset="0"/>
                <a:cs typeface="Times New Roman" panose="02020603050405020304" pitchFamily="18" charset="0"/>
              </a:rPr>
              <a:t>Mamdani</a:t>
            </a:r>
            <a:r>
              <a:rPr lang="en-GB" sz="2400" dirty="0">
                <a:solidFill>
                  <a:srgbClr val="FF0000"/>
                </a:solidFill>
                <a:latin typeface="Times New Roman" panose="02020603050405020304" pitchFamily="18" charset="0"/>
                <a:cs typeface="Times New Roman" panose="02020603050405020304" pitchFamily="18" charset="0"/>
              </a:rPr>
              <a:t> Rule'.</a:t>
            </a:r>
          </a:p>
          <a:p>
            <a:pPr marL="0" indent="0">
              <a:buNone/>
            </a:pPr>
            <a:endParaRPr lang="en-GB" dirty="0"/>
          </a:p>
        </p:txBody>
      </p:sp>
    </p:spTree>
    <p:extLst>
      <p:ext uri="{BB962C8B-B14F-4D97-AF65-F5344CB8AC3E}">
        <p14:creationId xmlns:p14="http://schemas.microsoft.com/office/powerpoint/2010/main" val="34281326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088"/>
          </a:xfrm>
        </p:spPr>
        <p:txBody>
          <a:bodyPr>
            <a:noAutofit/>
          </a:bodyPr>
          <a:lstStyle/>
          <a:p>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Interpretation </a:t>
            </a:r>
            <a:r>
              <a:rPr lang="en-US" sz="3600" dirty="0">
                <a:latin typeface="Times New Roman" panose="02020603050405020304" pitchFamily="18" charset="0"/>
                <a:cs typeface="Times New Roman" panose="02020603050405020304" pitchFamily="18" charset="0"/>
              </a:rPr>
              <a:t>as </a:t>
            </a:r>
            <a:r>
              <a:rPr lang="en-GB" sz="3600" dirty="0" smtClean="0">
                <a:latin typeface="Times New Roman" panose="02020603050405020304" pitchFamily="18" charset="0"/>
                <a:cs typeface="Times New Roman" panose="02020603050405020304" pitchFamily="18" charset="0"/>
              </a:rPr>
              <a:t>A </a:t>
            </a:r>
            <a:r>
              <a:rPr lang="en-GB" sz="3600" dirty="0">
                <a:latin typeface="Times New Roman" panose="02020603050405020304" pitchFamily="18" charset="0"/>
                <a:cs typeface="Times New Roman" panose="02020603050405020304" pitchFamily="18" charset="0"/>
              </a:rPr>
              <a:t>entails B</a:t>
            </a:r>
            <a:br>
              <a:rPr lang="en-GB" sz="3600" dirty="0">
                <a:latin typeface="Times New Roman" panose="02020603050405020304" pitchFamily="18" charset="0"/>
                <a:cs typeface="Times New Roman" panose="02020603050405020304" pitchFamily="18" charset="0"/>
              </a:rPr>
            </a:b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637112"/>
          </a:xfrm>
        </p:spPr>
        <p:txBody>
          <a:bodyPr>
            <a:normAutofit fontScale="70000" lnSpcReduction="20000"/>
          </a:bodyPr>
          <a:lstStyle/>
          <a:p>
            <a:pPr marL="0" indent="0" fontAlgn="base">
              <a:lnSpc>
                <a:spcPct val="120000"/>
              </a:lnSpc>
              <a:buNone/>
            </a:pPr>
            <a:r>
              <a:rPr lang="en-GB" sz="2600" dirty="0">
                <a:latin typeface="Times New Roman" panose="02020603050405020304" pitchFamily="18" charset="0"/>
                <a:cs typeface="Times New Roman" panose="02020603050405020304" pitchFamily="18" charset="0"/>
              </a:rPr>
              <a:t>T</a:t>
            </a:r>
            <a:r>
              <a:rPr lang="en-GB" sz="2600" dirty="0" smtClean="0">
                <a:latin typeface="Times New Roman" panose="02020603050405020304" pitchFamily="18" charset="0"/>
                <a:cs typeface="Times New Roman" panose="02020603050405020304" pitchFamily="18" charset="0"/>
              </a:rPr>
              <a:t>here </a:t>
            </a:r>
            <a:r>
              <a:rPr lang="en-GB" sz="2600" dirty="0">
                <a:latin typeface="Times New Roman" panose="02020603050405020304" pitchFamily="18" charset="0"/>
                <a:cs typeface="Times New Roman" panose="02020603050405020304" pitchFamily="18" charset="0"/>
              </a:rPr>
              <a:t>are two main ways of interpreting fuzzy implications</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r>
              <a:rPr lang="en-GB" sz="2600" dirty="0" smtClean="0">
                <a:latin typeface="Times New Roman" panose="02020603050405020304" pitchFamily="18" charset="0"/>
                <a:cs typeface="Times New Roman" panose="02020603050405020304" pitchFamily="18" charset="0"/>
              </a:rPr>
              <a:t>  (</a:t>
            </a:r>
            <a:r>
              <a:rPr lang="en-GB" sz="2600" dirty="0" err="1" smtClean="0">
                <a:latin typeface="Times New Roman" panose="02020603050405020304" pitchFamily="18" charset="0"/>
                <a:cs typeface="Times New Roman" panose="02020603050405020304" pitchFamily="18" charset="0"/>
              </a:rPr>
              <a:t>i</a:t>
            </a:r>
            <a:r>
              <a:rPr lang="en-GB" sz="2600" dirty="0" smtClean="0">
                <a:latin typeface="Times New Roman" panose="02020603050405020304" pitchFamily="18" charset="0"/>
                <a:cs typeface="Times New Roman" panose="02020603050405020304" pitchFamily="18" charset="0"/>
              </a:rPr>
              <a:t>)  Material </a:t>
            </a:r>
            <a:r>
              <a:rPr lang="en-GB" sz="2600" dirty="0">
                <a:latin typeface="Times New Roman" panose="02020603050405020304" pitchFamily="18" charset="0"/>
                <a:cs typeface="Times New Roman" panose="02020603050405020304" pitchFamily="18" charset="0"/>
              </a:rPr>
              <a:t>Implication: R:A → B = A' ∪ </a:t>
            </a:r>
            <a:r>
              <a:rPr lang="en-GB" sz="2600" dirty="0" smtClean="0">
                <a:latin typeface="Times New Roman" panose="02020603050405020304" pitchFamily="18" charset="0"/>
                <a:cs typeface="Times New Roman" panose="02020603050405020304" pitchFamily="18" charset="0"/>
              </a:rPr>
              <a:t>B</a:t>
            </a:r>
          </a:p>
          <a:p>
            <a:pPr marL="0" indent="0" fontAlgn="base">
              <a:lnSpc>
                <a:spcPct val="120000"/>
              </a:lnSpc>
              <a:buNone/>
            </a:pPr>
            <a:r>
              <a:rPr lang="en-GB" sz="2600" dirty="0">
                <a:latin typeface="Times New Roman" panose="02020603050405020304" pitchFamily="18" charset="0"/>
                <a:cs typeface="Times New Roman" panose="02020603050405020304" pitchFamily="18" charset="0"/>
              </a:rPr>
              <a:t> </a:t>
            </a:r>
            <a:r>
              <a:rPr lang="en-GB" sz="2600" dirty="0" smtClean="0">
                <a:latin typeface="Times New Roman" panose="02020603050405020304" pitchFamily="18" charset="0"/>
                <a:cs typeface="Times New Roman" panose="02020603050405020304" pitchFamily="18" charset="0"/>
              </a:rPr>
              <a:t> (ii) Propositional </a:t>
            </a:r>
            <a:r>
              <a:rPr lang="en-GB" sz="2600" dirty="0">
                <a:latin typeface="Times New Roman" panose="02020603050405020304" pitchFamily="18" charset="0"/>
                <a:cs typeface="Times New Roman" panose="02020603050405020304" pitchFamily="18" charset="0"/>
              </a:rPr>
              <a:t>Calculus: R:A → B = A' ∪ (A ∩ B</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With these two methods of interpreting fuzzy implications in mind, we can further define two fuzzy implication functions:</a:t>
            </a:r>
          </a:p>
          <a:p>
            <a:pPr fontAlgn="base">
              <a:lnSpc>
                <a:spcPct val="120000"/>
              </a:lnSpc>
            </a:pPr>
            <a:r>
              <a:rPr lang="en-GB" sz="2600" b="1" dirty="0" err="1">
                <a:latin typeface="Times New Roman" panose="02020603050405020304" pitchFamily="18" charset="0"/>
                <a:cs typeface="Times New Roman" panose="02020603050405020304" pitchFamily="18" charset="0"/>
              </a:rPr>
              <a:t>Zadeh's</a:t>
            </a:r>
            <a:r>
              <a:rPr lang="en-GB" sz="2600" b="1" dirty="0">
                <a:latin typeface="Times New Roman" panose="02020603050405020304" pitchFamily="18" charset="0"/>
                <a:cs typeface="Times New Roman" panose="02020603050405020304" pitchFamily="18" charset="0"/>
              </a:rPr>
              <a:t> Arithmetic Rule:</a:t>
            </a: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err="1">
                <a:latin typeface="Times New Roman" panose="02020603050405020304" pitchFamily="18" charset="0"/>
                <a:cs typeface="Times New Roman" panose="02020603050405020304" pitchFamily="18" charset="0"/>
              </a:rPr>
              <a:t>R</a:t>
            </a:r>
            <a:r>
              <a:rPr lang="en-GB" sz="2300" b="1" dirty="0" err="1">
                <a:latin typeface="Times New Roman" panose="02020603050405020304" pitchFamily="18" charset="0"/>
                <a:cs typeface="Times New Roman" panose="02020603050405020304" pitchFamily="18" charset="0"/>
              </a:rPr>
              <a:t>za</a:t>
            </a:r>
            <a:r>
              <a:rPr lang="en-GB" sz="2600" dirty="0">
                <a:latin typeface="Times New Roman" panose="02020603050405020304" pitchFamily="18" charset="0"/>
                <a:cs typeface="Times New Roman" panose="02020603050405020304" pitchFamily="18" charset="0"/>
              </a:rPr>
              <a:t> = A' ∪ B = ∫ </a:t>
            </a:r>
            <a:r>
              <a:rPr lang="en-GB" sz="1600" b="1" dirty="0">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 1 ∧ (1 − µA(x) + µB(y)) | (</a:t>
            </a:r>
            <a:r>
              <a:rPr lang="en-GB" sz="2600" dirty="0" err="1">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As visible from the above equation, this function uses Material Implication</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endParaRPr lang="en-GB" sz="2600" dirty="0">
              <a:latin typeface="Times New Roman" panose="02020603050405020304" pitchFamily="18" charset="0"/>
              <a:cs typeface="Times New Roman" panose="02020603050405020304" pitchFamily="18" charset="0"/>
            </a:endParaRPr>
          </a:p>
          <a:p>
            <a:pPr fontAlgn="base">
              <a:lnSpc>
                <a:spcPct val="120000"/>
              </a:lnSpc>
            </a:pPr>
            <a:r>
              <a:rPr lang="en-GB" sz="2600" b="1" dirty="0" err="1">
                <a:latin typeface="Times New Roman" panose="02020603050405020304" pitchFamily="18" charset="0"/>
                <a:cs typeface="Times New Roman" panose="02020603050405020304" pitchFamily="18" charset="0"/>
              </a:rPr>
              <a:t>Zadeh's</a:t>
            </a:r>
            <a:r>
              <a:rPr lang="en-GB" sz="2600" b="1" dirty="0">
                <a:latin typeface="Times New Roman" panose="02020603050405020304" pitchFamily="18" charset="0"/>
                <a:cs typeface="Times New Roman" panose="02020603050405020304" pitchFamily="18" charset="0"/>
              </a:rPr>
              <a:t> Max-Min Rule:</a:t>
            </a: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err="1">
                <a:latin typeface="Times New Roman" panose="02020603050405020304" pitchFamily="18" charset="0"/>
                <a:cs typeface="Times New Roman" panose="02020603050405020304" pitchFamily="18" charset="0"/>
              </a:rPr>
              <a:t>R</a:t>
            </a:r>
            <a:r>
              <a:rPr lang="en-GB" sz="2300" b="1" dirty="0" err="1">
                <a:latin typeface="Times New Roman" panose="02020603050405020304" pitchFamily="18" charset="0"/>
                <a:cs typeface="Times New Roman" panose="02020603050405020304" pitchFamily="18" charset="0"/>
              </a:rPr>
              <a:t>mm</a:t>
            </a:r>
            <a:r>
              <a:rPr lang="en-GB" sz="2600" dirty="0">
                <a:latin typeface="Times New Roman" panose="02020603050405020304" pitchFamily="18" charset="0"/>
                <a:cs typeface="Times New Roman" panose="02020603050405020304" pitchFamily="18" charset="0"/>
              </a:rPr>
              <a:t> = A' ∪ (A ∩ B) = ∫ </a:t>
            </a:r>
            <a:r>
              <a:rPr lang="en-GB" sz="2300" b="1" dirty="0">
                <a:latin typeface="Times New Roman" panose="02020603050405020304" pitchFamily="18" charset="0"/>
                <a:cs typeface="Times New Roman" panose="02020603050405020304" pitchFamily="18" charset="0"/>
              </a:rPr>
              <a:t>(</a:t>
            </a:r>
            <a:r>
              <a:rPr lang="en-GB" sz="1700" b="1" dirty="0">
                <a:latin typeface="Times New Roman" panose="02020603050405020304" pitchFamily="18" charset="0"/>
                <a:cs typeface="Times New Roman" panose="02020603050405020304" pitchFamily="18" charset="0"/>
              </a:rPr>
              <a:t>X×Y) </a:t>
            </a:r>
            <a:r>
              <a:rPr lang="en-GB" sz="2600" dirty="0">
                <a:latin typeface="Times New Roman" panose="02020603050405020304" pitchFamily="18" charset="0"/>
                <a:cs typeface="Times New Roman" panose="02020603050405020304" pitchFamily="18" charset="0"/>
              </a:rPr>
              <a:t>(1 − µA(x)) ∨ (µA(x) ∧ µB(y)) | (</a:t>
            </a:r>
            <a:r>
              <a:rPr lang="en-GB" sz="2600" dirty="0" err="1">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As visible from the above equation, this function uses Propositional Calculus</a:t>
            </a:r>
            <a:r>
              <a:rPr lang="en-GB" sz="2400" dirty="0">
                <a:latin typeface="Times New Roman" panose="02020603050405020304" pitchFamily="18" charset="0"/>
                <a:cs typeface="Times New Roman" panose="02020603050405020304" pitchFamily="18" charset="0"/>
              </a:rPr>
              <a:t>.</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08674279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5AB6-23B6-45EF-AA9F-4A1137C1BD1E}"/>
              </a:ext>
            </a:extLst>
          </p:cNvPr>
          <p:cNvSpPr>
            <a:spLocks noGrp="1"/>
          </p:cNvSpPr>
          <p:nvPr>
            <p:ph type="title"/>
          </p:nvPr>
        </p:nvSpPr>
        <p:spPr>
          <a:xfrm>
            <a:off x="2411760" y="274638"/>
            <a:ext cx="6275040" cy="871034"/>
          </a:xfrm>
        </p:spPr>
        <p:txBody>
          <a:bodyPr>
            <a:normAutofit fontScale="90000"/>
          </a:bodyPr>
          <a:lstStyle/>
          <a:p>
            <a:r>
              <a:rPr lang="en-IN" sz="4000" dirty="0" smtClean="0">
                <a:latin typeface="Times New Roman" panose="02020603050405020304" pitchFamily="18" charset="0"/>
                <a:cs typeface="Times New Roman" panose="02020603050405020304" pitchFamily="18" charset="0"/>
              </a:rPr>
              <a:t>Example:-Zadeh’s </a:t>
            </a:r>
            <a:r>
              <a:rPr lang="en-IN" sz="4000" dirty="0">
                <a:latin typeface="Times New Roman" panose="02020603050405020304" pitchFamily="18" charset="0"/>
                <a:cs typeface="Times New Roman" panose="02020603050405020304" pitchFamily="18" charset="0"/>
              </a:rPr>
              <a:t>Max-Min rule</a:t>
            </a:r>
          </a:p>
        </p:txBody>
      </p:sp>
      <p:pic>
        <p:nvPicPr>
          <p:cNvPr id="8" name="Content Placeholder 7">
            <a:extLst>
              <a:ext uri="{FF2B5EF4-FFF2-40B4-BE49-F238E27FC236}">
                <a16:creationId xmlns:a16="http://schemas.microsoft.com/office/drawing/2014/main" id="{C4FF3A88-1A61-4AEB-97BA-A3A3FB140B66}"/>
              </a:ext>
            </a:extLst>
          </p:cNvPr>
          <p:cNvPicPr>
            <a:picLocks noGrp="1" noChangeAspect="1"/>
          </p:cNvPicPr>
          <p:nvPr>
            <p:ph idx="1"/>
          </p:nvPr>
        </p:nvPicPr>
        <p:blipFill>
          <a:blip r:embed="rId2"/>
          <a:stretch>
            <a:fillRect/>
          </a:stretch>
        </p:blipFill>
        <p:spPr>
          <a:xfrm>
            <a:off x="827583" y="1920080"/>
            <a:ext cx="7478987" cy="3957191"/>
          </a:xfrm>
          <a:prstGeom prst="rect">
            <a:avLst/>
          </a:prstGeom>
        </p:spPr>
      </p:pic>
      <p:sp>
        <p:nvSpPr>
          <p:cNvPr id="4" name="Footer Placeholder 3">
            <a:extLst>
              <a:ext uri="{FF2B5EF4-FFF2-40B4-BE49-F238E27FC236}">
                <a16:creationId xmlns:a16="http://schemas.microsoft.com/office/drawing/2014/main" id="{D031115B-1649-4C79-B469-0104A73E636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43761F6-EB7E-40BA-8368-35AB1F116D9B}"/>
              </a:ext>
            </a:extLst>
          </p:cNvPr>
          <p:cNvSpPr>
            <a:spLocks noGrp="1"/>
          </p:cNvSpPr>
          <p:nvPr>
            <p:ph type="sldNum" sz="quarter" idx="12"/>
          </p:nvPr>
        </p:nvSpPr>
        <p:spPr/>
        <p:txBody>
          <a:bodyPr/>
          <a:lstStyle/>
          <a:p>
            <a:fld id="{BB055922-87EB-483D-8474-2C9330A0D922}" type="slidenum">
              <a:rPr lang="en-US" smtClean="0"/>
              <a:t>152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6575284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D199-C150-4708-97EB-2D60D5906B8B}"/>
              </a:ext>
            </a:extLst>
          </p:cNvPr>
          <p:cNvSpPr>
            <a:spLocks noGrp="1"/>
          </p:cNvSpPr>
          <p:nvPr>
            <p:ph type="title"/>
          </p:nvPr>
        </p:nvSpPr>
        <p:spPr/>
        <p:txBody>
          <a:bodyPr>
            <a:normAutofit/>
          </a:bodyPr>
          <a:lstStyle/>
          <a:p>
            <a:pPr algn="r"/>
            <a:r>
              <a:rPr lang="en-IN" sz="3200" dirty="0">
                <a:latin typeface="Times New Roman" panose="02020603050405020304" pitchFamily="18" charset="0"/>
                <a:cs typeface="Times New Roman" panose="02020603050405020304" pitchFamily="18" charset="0"/>
              </a:rPr>
              <a:t>Example:-Zadeh’s Max-Min rule</a:t>
            </a:r>
            <a:endParaRPr lang="en-IN" sz="3200" dirty="0"/>
          </a:p>
        </p:txBody>
      </p:sp>
      <p:pic>
        <p:nvPicPr>
          <p:cNvPr id="8" name="Content Placeholder 7">
            <a:extLst>
              <a:ext uri="{FF2B5EF4-FFF2-40B4-BE49-F238E27FC236}">
                <a16:creationId xmlns:a16="http://schemas.microsoft.com/office/drawing/2014/main" id="{DA79CFCC-83FE-4C85-B100-4EA9D9AF6214}"/>
              </a:ext>
            </a:extLst>
          </p:cNvPr>
          <p:cNvPicPr>
            <a:picLocks noGrp="1" noChangeAspect="1"/>
          </p:cNvPicPr>
          <p:nvPr>
            <p:ph idx="1"/>
          </p:nvPr>
        </p:nvPicPr>
        <p:blipFill>
          <a:blip r:embed="rId2"/>
          <a:stretch>
            <a:fillRect/>
          </a:stretch>
        </p:blipFill>
        <p:spPr>
          <a:xfrm>
            <a:off x="457200" y="1641334"/>
            <a:ext cx="4186808" cy="3659874"/>
          </a:xfrm>
          <a:prstGeom prst="rect">
            <a:avLst/>
          </a:prstGeom>
        </p:spPr>
      </p:pic>
      <p:sp>
        <p:nvSpPr>
          <p:cNvPr id="4" name="Footer Placeholder 3">
            <a:extLst>
              <a:ext uri="{FF2B5EF4-FFF2-40B4-BE49-F238E27FC236}">
                <a16:creationId xmlns:a16="http://schemas.microsoft.com/office/drawing/2014/main" id="{980CC694-A1FB-4C6D-95CE-5F668F71FC7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CFF383A-9A57-4F71-8B3E-63FE03F5D8A8}"/>
              </a:ext>
            </a:extLst>
          </p:cNvPr>
          <p:cNvSpPr>
            <a:spLocks noGrp="1"/>
          </p:cNvSpPr>
          <p:nvPr>
            <p:ph type="sldNum" sz="quarter" idx="12"/>
          </p:nvPr>
        </p:nvSpPr>
        <p:spPr/>
        <p:txBody>
          <a:bodyPr/>
          <a:lstStyle/>
          <a:p>
            <a:fld id="{BB055922-87EB-483D-8474-2C9330A0D922}" type="slidenum">
              <a:rPr lang="en-US" smtClean="0"/>
              <a:t>153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pic>
        <p:nvPicPr>
          <p:cNvPr id="7" name="Content Placeholder 7">
            <a:extLst>
              <a:ext uri="{FF2B5EF4-FFF2-40B4-BE49-F238E27FC236}">
                <a16:creationId xmlns:a16="http://schemas.microsoft.com/office/drawing/2014/main" id="{A44EDE7A-E1AA-48F7-AC86-37EC1C381E87}"/>
              </a:ext>
            </a:extLst>
          </p:cNvPr>
          <p:cNvPicPr>
            <a:picLocks noChangeAspect="1"/>
          </p:cNvPicPr>
          <p:nvPr/>
        </p:nvPicPr>
        <p:blipFill>
          <a:blip r:embed="rId4"/>
          <a:stretch>
            <a:fillRect/>
          </a:stretch>
        </p:blipFill>
        <p:spPr>
          <a:xfrm>
            <a:off x="5220073" y="1641334"/>
            <a:ext cx="3840602" cy="4091922"/>
          </a:xfrm>
          <a:prstGeom prst="rect">
            <a:avLst/>
          </a:prstGeom>
        </p:spPr>
      </p:pic>
    </p:spTree>
    <p:extLst>
      <p:ext uri="{BB962C8B-B14F-4D97-AF65-F5344CB8AC3E}">
        <p14:creationId xmlns:p14="http://schemas.microsoft.com/office/powerpoint/2010/main" val="190333269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8640"/>
            <a:ext cx="7886700" cy="6336704"/>
          </a:xfrm>
        </p:spPr>
        <p:txBody>
          <a:bodyPr>
            <a:normAutofit/>
          </a:bodyPr>
          <a:lstStyle/>
          <a:p>
            <a:pPr marL="0" indent="0">
              <a:buNone/>
            </a:pPr>
            <a:r>
              <a:rPr lang="en-US" sz="4000" b="1" dirty="0" smtClean="0">
                <a:latin typeface="Times New Roman" panose="02020603050405020304" pitchFamily="18" charset="0"/>
                <a:cs typeface="Times New Roman" panose="02020603050405020304" pitchFamily="18" charset="0"/>
              </a:rPr>
              <a:t>           Fuzzy Inference</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rocess </a:t>
            </a:r>
            <a:r>
              <a:rPr lang="en-US" sz="2000" dirty="0">
                <a:latin typeface="Times New Roman" panose="02020603050405020304" pitchFamily="18" charset="0"/>
                <a:cs typeface="Times New Roman" panose="02020603050405020304" pitchFamily="18" charset="0"/>
              </a:rPr>
              <a:t>of obtaining new knowledge through existing knowledge. Knowledge </a:t>
            </a:r>
            <a:r>
              <a:rPr lang="en-US" sz="2000" dirty="0" smtClean="0">
                <a:latin typeface="Times New Roman" panose="02020603050405020304" pitchFamily="18" charset="0"/>
                <a:cs typeface="Times New Roman" panose="02020603050405020304" pitchFamily="18" charset="0"/>
              </a:rPr>
              <a:t>is most </a:t>
            </a:r>
            <a:r>
              <a:rPr lang="en-US" sz="2000" dirty="0">
                <a:latin typeface="Times New Roman" panose="02020603050405020304" pitchFamily="18" charset="0"/>
                <a:cs typeface="Times New Roman" panose="02020603050405020304" pitchFamily="18" charset="0"/>
              </a:rPr>
              <a:t>commonly represent in the form of rules or </a:t>
            </a:r>
            <a:r>
              <a:rPr lang="en-US" sz="2000" dirty="0" smtClean="0">
                <a:latin typeface="Times New Roman" panose="02020603050405020304" pitchFamily="18" charset="0"/>
                <a:cs typeface="Times New Roman" panose="02020603050405020304" pitchFamily="18" charset="0"/>
              </a:rPr>
              <a:t>proposition. </a:t>
            </a: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For example:-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x is A then y is B” (Where A and B are linguistic values defined by fuzzy sets on universes </a:t>
            </a:r>
            <a:r>
              <a:rPr lang="en-US" sz="2000" dirty="0" smtClean="0">
                <a:latin typeface="Times New Roman" panose="02020603050405020304" pitchFamily="18" charset="0"/>
                <a:cs typeface="Times New Roman" panose="02020603050405020304" pitchFamily="18" charset="0"/>
              </a:rPr>
              <a:t>of discourse </a:t>
            </a:r>
            <a:r>
              <a:rPr lang="en-US" sz="2000" dirty="0">
                <a:latin typeface="Times New Roman" panose="02020603050405020304" pitchFamily="18" charset="0"/>
                <a:cs typeface="Times New Roman" panose="02020603050405020304" pitchFamily="18" charset="0"/>
              </a:rPr>
              <a:t>X and Y).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“x is A” is called the antecedent or premise and “y is B” is called the consequence or conclusion.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two important inferring processes are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Generalized </a:t>
            </a:r>
            <a:r>
              <a:rPr lang="en-US" sz="2000" dirty="0">
                <a:latin typeface="Times New Roman" panose="02020603050405020304" pitchFamily="18" charset="0"/>
                <a:cs typeface="Times New Roman" panose="02020603050405020304" pitchFamily="18" charset="0"/>
              </a:rPr>
              <a:t>modus Ponens (GMP)</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(ii) Generalized </a:t>
            </a:r>
            <a:r>
              <a:rPr lang="en-US" sz="2000" dirty="0">
                <a:latin typeface="Times New Roman" panose="02020603050405020304" pitchFamily="18" charset="0"/>
                <a:cs typeface="Times New Roman" panose="02020603050405020304" pitchFamily="18" charset="0"/>
              </a:rPr>
              <a:t>modus Tollens (GMT)</a:t>
            </a:r>
          </a:p>
        </p:txBody>
      </p:sp>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154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091628" cy="666478"/>
          </a:xfrm>
          <a:prstGeom prst="rect">
            <a:avLst/>
          </a:prstGeom>
        </p:spPr>
      </p:pic>
    </p:spTree>
    <p:extLst>
      <p:ext uri="{BB962C8B-B14F-4D97-AF65-F5344CB8AC3E}">
        <p14:creationId xmlns:p14="http://schemas.microsoft.com/office/powerpoint/2010/main" val="360084120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42EB-7E2C-41D8-931D-BBBA585DB09E}"/>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Fuzzy </a:t>
            </a:r>
            <a:r>
              <a:rPr lang="en-IN" sz="3600" dirty="0" smtClean="0">
                <a:latin typeface="Times New Roman" panose="02020603050405020304" pitchFamily="18" charset="0"/>
                <a:cs typeface="Times New Roman" panose="02020603050405020304" pitchFamily="18" charset="0"/>
              </a:rPr>
              <a:t>Inferences:</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Generalized </a:t>
            </a:r>
            <a:r>
              <a:rPr lang="en-US" sz="2400" b="1" dirty="0">
                <a:latin typeface="Times New Roman" panose="02020603050405020304" pitchFamily="18" charset="0"/>
                <a:cs typeface="Times New Roman" panose="02020603050405020304" pitchFamily="18" charset="0"/>
              </a:rPr>
              <a:t>modus Ponens (GMP)</a:t>
            </a:r>
            <a:endParaRPr lang="en-IN"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E3CC378-BF4A-4C2B-B2FA-5D93602478A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E388E74-4A1C-432D-B42F-0BBF5C5B5BF7}"/>
              </a:ext>
            </a:extLst>
          </p:cNvPr>
          <p:cNvSpPr>
            <a:spLocks noGrp="1"/>
          </p:cNvSpPr>
          <p:nvPr>
            <p:ph type="sldNum" sz="quarter" idx="12"/>
          </p:nvPr>
        </p:nvSpPr>
        <p:spPr/>
        <p:txBody>
          <a:bodyPr/>
          <a:lstStyle/>
          <a:p>
            <a:fld id="{BB055922-87EB-483D-8474-2C9330A0D922}" type="slidenum">
              <a:rPr lang="en-US" smtClean="0"/>
              <a:t>155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It is a basic patterns of approximate reasoning, aim to acquire some reasonable imprecise conclusions from a collection of imprecise premises using some inference rules.</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a:t>
            </a:r>
            <a:r>
              <a:rPr lang="en-US" b="1" dirty="0">
                <a:solidFill>
                  <a:srgbClr val="FF0000"/>
                </a:solidFill>
              </a:rPr>
              <a:t>Approximate Reasoning is the process or processes by which a possible imprecise conclusion is deduced from a collection of imprecise premises. </a:t>
            </a:r>
            <a:r>
              <a:rPr lang="en-US" b="1" dirty="0" smtClean="0">
                <a:solidFill>
                  <a:srgbClr val="FF0000"/>
                </a:solidFill>
              </a:rPr>
              <a:t>It </a:t>
            </a:r>
            <a:r>
              <a:rPr lang="en-US" b="1" dirty="0">
                <a:solidFill>
                  <a:srgbClr val="FF0000"/>
                </a:solidFill>
              </a:rPr>
              <a:t>has the ability to deal with different types of </a:t>
            </a:r>
            <a:r>
              <a:rPr lang="en-US" b="1" dirty="0" smtClean="0">
                <a:solidFill>
                  <a:srgbClr val="FF0000"/>
                </a:solidFill>
              </a:rPr>
              <a:t>uncertainty</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an inference rule in fuzzy logic, with the following scheme:-</a:t>
            </a:r>
          </a:p>
          <a:p>
            <a:pPr marL="0" indent="0" fontAlgn="base">
              <a:buNone/>
            </a:pP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If we have the statement: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If x is A then y is B.</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And if we are given: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x is A'.</a:t>
            </a:r>
          </a:p>
          <a:p>
            <a:pPr marL="0" indent="0" fontAlgn="base">
              <a:buNone/>
            </a:pPr>
            <a:r>
              <a:rPr lang="en-GB" dirty="0">
                <a:latin typeface="Times New Roman" panose="02020603050405020304" pitchFamily="18" charset="0"/>
                <a:cs typeface="Times New Roman" panose="02020603050405020304" pitchFamily="18" charset="0"/>
              </a:rPr>
              <a:t>Then, by using Generalized Modus Ponens, we can infer: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y is B'.</a:t>
            </a:r>
          </a:p>
          <a:p>
            <a:pPr marL="0" indent="0">
              <a:buNone/>
            </a:pPr>
            <a:endParaRPr lang="en-GB" b="1" dirty="0"/>
          </a:p>
        </p:txBody>
      </p:sp>
    </p:spTree>
    <p:extLst>
      <p:ext uri="{BB962C8B-B14F-4D97-AF65-F5344CB8AC3E}">
        <p14:creationId xmlns:p14="http://schemas.microsoft.com/office/powerpoint/2010/main" val="341471387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IN" dirty="0">
                <a:latin typeface="Times New Roman" panose="02020603050405020304" pitchFamily="18" charset="0"/>
                <a:cs typeface="Times New Roman" panose="02020603050405020304" pitchFamily="18" charset="0"/>
              </a:rPr>
              <a:t>Fuzzy </a:t>
            </a:r>
            <a:r>
              <a:rPr lang="en-IN" sz="3600" dirty="0">
                <a:latin typeface="Times New Roman" panose="02020603050405020304" pitchFamily="18" charset="0"/>
                <a:cs typeface="Times New Roman" panose="02020603050405020304" pitchFamily="18" charset="0"/>
              </a:rPr>
              <a:t>Inferences: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Generalized modus Ponens (GMP)</a:t>
            </a:r>
          </a:p>
        </p:txBody>
      </p:sp>
      <p:sp>
        <p:nvSpPr>
          <p:cNvPr id="3" name="Content Placeholder 2"/>
          <p:cNvSpPr>
            <a:spLocks noGrp="1"/>
          </p:cNvSpPr>
          <p:nvPr>
            <p:ph idx="1"/>
          </p:nvPr>
        </p:nvSpPr>
        <p:spPr>
          <a:xfrm>
            <a:off x="251520" y="1196752"/>
            <a:ext cx="8892480" cy="4929411"/>
          </a:xfrm>
        </p:spPr>
        <p:txBody>
          <a:bodyPr>
            <a:noAutofit/>
          </a:bodyPr>
          <a:lstStyle/>
          <a:p>
            <a:pPr marL="0" indent="0" fontAlgn="base">
              <a:buNone/>
            </a:pPr>
            <a:r>
              <a:rPr lang="en-GB" sz="2000" dirty="0">
                <a:latin typeface="Times New Roman" panose="02020603050405020304" pitchFamily="18" charset="0"/>
                <a:cs typeface="Times New Roman" panose="02020603050405020304" pitchFamily="18" charset="0"/>
              </a:rPr>
              <a:t>We have to find B', which, from Zadeh's Max-Min Rule can be written as</a:t>
            </a:r>
            <a:r>
              <a:rPr lang="en-GB" sz="2000" dirty="0" smtClean="0">
                <a:latin typeface="Times New Roman" panose="02020603050405020304" pitchFamily="18" charset="0"/>
                <a:cs typeface="Times New Roman" panose="02020603050405020304" pitchFamily="18" charset="0"/>
              </a:rPr>
              <a:t>:</a:t>
            </a:r>
          </a:p>
          <a:p>
            <a:pPr marL="0" indent="0" fontAlgn="base">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r>
              <a:rPr lang="en-GB" sz="2000" b="1" dirty="0">
                <a:solidFill>
                  <a:srgbClr val="FF0000"/>
                </a:solidFill>
                <a:latin typeface="Times New Roman" panose="02020603050405020304" pitchFamily="18" charset="0"/>
                <a:cs typeface="Times New Roman" panose="02020603050405020304" pitchFamily="18" charset="0"/>
              </a:rPr>
              <a:t>B' = A' ◦ R(</a:t>
            </a:r>
            <a:r>
              <a:rPr lang="en-GB" sz="2000" b="1" dirty="0" err="1">
                <a:solidFill>
                  <a:srgbClr val="FF0000"/>
                </a:solidFill>
                <a:latin typeface="Times New Roman" panose="02020603050405020304" pitchFamily="18" charset="0"/>
                <a:cs typeface="Times New Roman" panose="02020603050405020304" pitchFamily="18" charset="0"/>
              </a:rPr>
              <a:t>x,y</a:t>
            </a:r>
            <a:r>
              <a:rPr lang="en-GB" sz="2000" b="1" dirty="0">
                <a:solidFill>
                  <a:srgbClr val="FF0000"/>
                </a:solidFill>
                <a:latin typeface="Times New Roman" panose="02020603050405020304" pitchFamily="18" charset="0"/>
                <a:cs typeface="Times New Roman" panose="02020603050405020304" pitchFamily="18" charset="0"/>
              </a:rPr>
              <a:t>), where R(</a:t>
            </a:r>
            <a:r>
              <a:rPr lang="en-GB" sz="2000" b="1" dirty="0" err="1">
                <a:solidFill>
                  <a:srgbClr val="FF0000"/>
                </a:solidFill>
                <a:latin typeface="Times New Roman" panose="02020603050405020304" pitchFamily="18" charset="0"/>
                <a:cs typeface="Times New Roman" panose="02020603050405020304" pitchFamily="18" charset="0"/>
              </a:rPr>
              <a:t>x,y</a:t>
            </a:r>
            <a:r>
              <a:rPr lang="en-GB" sz="2000" b="1" dirty="0">
                <a:solidFill>
                  <a:srgbClr val="FF0000"/>
                </a:solidFill>
                <a:latin typeface="Times New Roman" panose="02020603050405020304" pitchFamily="18" charset="0"/>
                <a:cs typeface="Times New Roman" panose="02020603050405020304" pitchFamily="18" charset="0"/>
              </a:rPr>
              <a:t>) = max {(A x B),(A' x Y</a:t>
            </a:r>
            <a:r>
              <a:rPr lang="en-GB" sz="2000" b="1" dirty="0" smtClean="0">
                <a:solidFill>
                  <a:srgbClr val="FF0000"/>
                </a:solidFill>
                <a:latin typeface="Times New Roman" panose="02020603050405020304" pitchFamily="18" charset="0"/>
                <a:cs typeface="Times New Roman" panose="02020603050405020304" pitchFamily="18" charset="0"/>
              </a:rPr>
              <a:t>)}…………… </a:t>
            </a:r>
            <a:r>
              <a:rPr lang="en-GB" sz="2000" b="1" dirty="0">
                <a:solidFill>
                  <a:srgbClr val="FF0000"/>
                </a:solidFill>
                <a:latin typeface="Times New Roman" panose="02020603050405020304" pitchFamily="18" charset="0"/>
                <a:cs typeface="Times New Roman" panose="02020603050405020304" pitchFamily="18" charset="0"/>
              </a:rPr>
              <a:t>(</a:t>
            </a:r>
            <a:r>
              <a:rPr lang="en-GB" sz="2000" b="1" dirty="0" smtClean="0">
                <a:solidFill>
                  <a:srgbClr val="FF0000"/>
                </a:solidFill>
                <a:latin typeface="Times New Roman" panose="02020603050405020304" pitchFamily="18" charset="0"/>
                <a:cs typeface="Times New Roman" panose="02020603050405020304" pitchFamily="18" charset="0"/>
              </a:rPr>
              <a:t>1)</a:t>
            </a:r>
          </a:p>
          <a:p>
            <a:pPr marL="0" indent="0" fontAlgn="base">
              <a:buNone/>
            </a:pPr>
            <a:r>
              <a:rPr lang="en-GB" sz="2000" b="1" dirty="0" smtClean="0">
                <a:solidFill>
                  <a:srgbClr val="FF0000"/>
                </a:solidFill>
                <a:latin typeface="Times New Roman" panose="02020603050405020304" pitchFamily="18" charset="0"/>
                <a:cs typeface="Times New Roman" panose="02020603050405020304" pitchFamily="18" charset="0"/>
              </a:rPr>
              <a:t> </a:t>
            </a:r>
          </a:p>
          <a:p>
            <a:pPr marL="0" indent="0" fontAlgn="base">
              <a:buNone/>
            </a:pPr>
            <a:r>
              <a:rPr lang="en-GB" sz="2000" b="1" dirty="0" smtClean="0">
                <a:latin typeface="Times New Roman" panose="02020603050405020304" pitchFamily="18" charset="0"/>
                <a:cs typeface="Times New Roman" panose="02020603050405020304" pitchFamily="18" charset="0"/>
              </a:rPr>
              <a:t>Example:-</a:t>
            </a:r>
            <a:r>
              <a:rPr lang="en-GB" sz="2000" dirty="0" smtClean="0">
                <a:latin typeface="Times New Roman" panose="02020603050405020304" pitchFamily="18" charset="0"/>
                <a:cs typeface="Times New Roman" panose="02020603050405020304" pitchFamily="18" charset="0"/>
              </a:rPr>
              <a:t>Let's </a:t>
            </a:r>
            <a:r>
              <a:rPr lang="en-GB" sz="2000" dirty="0">
                <a:latin typeface="Times New Roman" panose="02020603050405020304" pitchFamily="18" charset="0"/>
                <a:cs typeface="Times New Roman" panose="02020603050405020304" pitchFamily="18" charset="0"/>
              </a:rPr>
              <a:t>consider two fuzzy sets A </a:t>
            </a:r>
            <a:r>
              <a:rPr lang="en-GB" sz="2000" dirty="0" smtClean="0">
                <a:latin typeface="Times New Roman" panose="02020603050405020304" pitchFamily="18" charset="0"/>
                <a:cs typeface="Times New Roman" panose="02020603050405020304" pitchFamily="18" charset="0"/>
              </a:rPr>
              <a:t>and B ,which are </a:t>
            </a:r>
            <a:r>
              <a:rPr lang="en-GB" sz="2000" dirty="0">
                <a:latin typeface="Times New Roman" panose="02020603050405020304" pitchFamily="18" charset="0"/>
                <a:cs typeface="Times New Roman" panose="02020603050405020304" pitchFamily="18" charset="0"/>
              </a:rPr>
              <a:t>defined on universes of discourse </a:t>
            </a:r>
            <a:r>
              <a:rPr lang="en-GB" sz="2000" dirty="0" smtClean="0">
                <a:latin typeface="Times New Roman" panose="02020603050405020304" pitchFamily="18" charset="0"/>
                <a:cs typeface="Times New Roman" panose="02020603050405020304" pitchFamily="18" charset="0"/>
              </a:rPr>
              <a:t>X={x1,x2,x3} </a:t>
            </a:r>
            <a:r>
              <a:rPr lang="en-GB" sz="2000" dirty="0">
                <a:latin typeface="Times New Roman" panose="02020603050405020304" pitchFamily="18" charset="0"/>
                <a:cs typeface="Times New Roman" panose="02020603050405020304" pitchFamily="18" charset="0"/>
              </a:rPr>
              <a:t>and </a:t>
            </a:r>
            <a:r>
              <a:rPr lang="en-GB" sz="2000" dirty="0" smtClean="0">
                <a:latin typeface="Times New Roman" panose="02020603050405020304" pitchFamily="18" charset="0"/>
                <a:cs typeface="Times New Roman" panose="02020603050405020304" pitchFamily="18" charset="0"/>
              </a:rPr>
              <a:t>Y={y1,y2} </a:t>
            </a:r>
            <a:r>
              <a:rPr lang="en-GB" sz="2000" dirty="0">
                <a:latin typeface="Times New Roman" panose="02020603050405020304" pitchFamily="18" charset="0"/>
                <a:cs typeface="Times New Roman" panose="02020603050405020304" pitchFamily="18" charset="0"/>
              </a:rPr>
              <a:t>respectively. Now, assume that a proposition - 'If x is A then y is B' is given to us, where</a:t>
            </a:r>
            <a:r>
              <a:rPr lang="en-GB" sz="2000" dirty="0" smtClean="0">
                <a:latin typeface="Times New Roman" panose="02020603050405020304" pitchFamily="18" charset="0"/>
                <a:cs typeface="Times New Roman" panose="02020603050405020304" pitchFamily="18" charset="0"/>
              </a:rPr>
              <a:t>: A </a:t>
            </a:r>
            <a:r>
              <a:rPr lang="en-GB" sz="2000" dirty="0">
                <a:latin typeface="Times New Roman" panose="02020603050405020304" pitchFamily="18" charset="0"/>
                <a:cs typeface="Times New Roman" panose="02020603050405020304" pitchFamily="18" charset="0"/>
              </a:rPr>
              <a:t>= {(x1, 0.5),(x2, 1),(x3, 0.6</a:t>
            </a:r>
            <a:r>
              <a:rPr lang="en-GB" sz="2000" dirty="0" smtClean="0">
                <a:latin typeface="Times New Roman" panose="02020603050405020304" pitchFamily="18" charset="0"/>
                <a:cs typeface="Times New Roman" panose="02020603050405020304" pitchFamily="18" charset="0"/>
              </a:rPr>
              <a:t>)} &amp; B </a:t>
            </a:r>
            <a:r>
              <a:rPr lang="en-GB" sz="2000" dirty="0">
                <a:latin typeface="Times New Roman" panose="02020603050405020304" pitchFamily="18" charset="0"/>
                <a:cs typeface="Times New Roman" panose="02020603050405020304" pitchFamily="18" charset="0"/>
              </a:rPr>
              <a:t>= {(y1, 1),(y2, 0.4)}</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Further, assume that we are </a:t>
            </a:r>
            <a:r>
              <a:rPr lang="en-GB" sz="2000" dirty="0" smtClean="0">
                <a:latin typeface="Times New Roman" panose="02020603050405020304" pitchFamily="18" charset="0"/>
                <a:cs typeface="Times New Roman" panose="02020603050405020304" pitchFamily="18" charset="0"/>
              </a:rPr>
              <a:t>given:x </a:t>
            </a:r>
            <a:r>
              <a:rPr lang="en-GB" sz="2000" dirty="0">
                <a:latin typeface="Times New Roman" panose="02020603050405020304" pitchFamily="18" charset="0"/>
                <a:cs typeface="Times New Roman" panose="02020603050405020304" pitchFamily="18" charset="0"/>
              </a:rPr>
              <a:t>is A', where A' = {(x1, 0.6),(x2, 0.9),(x3, 0.7)}.</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From this, we are to derive a conclusion of the </a:t>
            </a:r>
            <a:r>
              <a:rPr lang="en-GB" sz="2000" dirty="0" smtClean="0">
                <a:latin typeface="Times New Roman" panose="02020603050405020304" pitchFamily="18" charset="0"/>
                <a:cs typeface="Times New Roman" panose="02020603050405020304" pitchFamily="18" charset="0"/>
              </a:rPr>
              <a:t>form:y </a:t>
            </a:r>
            <a:r>
              <a:rPr lang="en-GB" sz="2000" dirty="0">
                <a:latin typeface="Times New Roman" panose="02020603050405020304" pitchFamily="18" charset="0"/>
                <a:cs typeface="Times New Roman" panose="02020603050405020304" pitchFamily="18" charset="0"/>
              </a:rPr>
              <a:t>is B', using Generalized Modus Ponens.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Tree>
    <p:extLst>
      <p:ext uri="{BB962C8B-B14F-4D97-AF65-F5344CB8AC3E}">
        <p14:creationId xmlns:p14="http://schemas.microsoft.com/office/powerpoint/2010/main" val="11656519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en-US" sz="2000" b="1" dirty="0" smtClean="0">
                <a:solidFill>
                  <a:srgbClr val="3C484E"/>
                </a:solidFill>
                <a:latin typeface="Times New Roman" panose="02020603050405020304" pitchFamily="18" charset="0"/>
                <a:cs typeface="Times New Roman" panose="02020603050405020304" pitchFamily="18" charset="0"/>
              </a:rPr>
              <a:t>Ans.:-</a:t>
            </a:r>
          </a:p>
          <a:p>
            <a:pPr marL="0" indent="0">
              <a:buNone/>
            </a:pPr>
            <a:r>
              <a:rPr lang="en-US" altLang="en-US" sz="2000" dirty="0" smtClean="0">
                <a:solidFill>
                  <a:srgbClr val="3C484E"/>
                </a:solidFill>
                <a:latin typeface="Times New Roman" panose="02020603050405020304" pitchFamily="18" charset="0"/>
                <a:cs typeface="Times New Roman" panose="02020603050405020304" pitchFamily="18" charset="0"/>
              </a:rPr>
              <a:t>From </a:t>
            </a:r>
            <a:r>
              <a:rPr lang="en-US" altLang="en-US" sz="2000" dirty="0">
                <a:solidFill>
                  <a:srgbClr val="3C484E"/>
                </a:solidFill>
                <a:latin typeface="Times New Roman" panose="02020603050405020304" pitchFamily="18" charset="0"/>
                <a:cs typeface="Times New Roman" panose="02020603050405020304" pitchFamily="18" charset="0"/>
              </a:rPr>
              <a:t>equation (1), we know that we first have to find (A x B) and then (A' x Y), after which we have to perform the composition of A' and the maximum of (A x B) and (A' x Y).</a:t>
            </a:r>
            <a:r>
              <a:rPr lang="en-US" altLang="en-US" sz="2000" dirty="0">
                <a:latin typeface="Times New Roman" panose="02020603050405020304" pitchFamily="18" charset="0"/>
                <a:cs typeface="Times New Roman" panose="02020603050405020304" pitchFamily="18" charset="0"/>
              </a:rPr>
              <a:t/>
            </a:r>
            <a:br>
              <a:rPr lang="en-US" altLang="en-US" sz="2000" dirty="0">
                <a:latin typeface="Times New Roman" panose="02020603050405020304" pitchFamily="18" charset="0"/>
                <a:cs typeface="Times New Roman" panose="02020603050405020304" pitchFamily="18" charset="0"/>
              </a:rPr>
            </a:br>
            <a:r>
              <a:rPr lang="en-US" altLang="en-US" sz="2000" dirty="0">
                <a:solidFill>
                  <a:srgbClr val="3C484E"/>
                </a:solidFill>
                <a:latin typeface="Times New Roman" panose="02020603050405020304" pitchFamily="18" charset="0"/>
                <a:cs typeface="Times New Roman" panose="02020603050405020304" pitchFamily="18" charset="0"/>
              </a:rPr>
              <a:t>First, let us find (A x B).</a:t>
            </a:r>
            <a:r>
              <a:rPr lang="en-US" altLang="en-US" sz="2000" dirty="0">
                <a:latin typeface="Times New Roman" panose="02020603050405020304" pitchFamily="18" charset="0"/>
                <a:cs typeface="Times New Roman" panose="02020603050405020304" pitchFamily="18" charset="0"/>
              </a:rPr>
              <a:t/>
            </a:r>
            <a:br>
              <a:rPr lang="en-US" altLang="en-US"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157</a:t>
            </a:fld>
            <a:endParaRPr lang="en-US"/>
          </a:p>
        </p:txBody>
      </p:sp>
      <p:sp>
        <p:nvSpPr>
          <p:cNvPr id="6" name="Title 1"/>
          <p:cNvSpPr>
            <a:spLocks noGrp="1"/>
          </p:cNvSpPr>
          <p:nvPr>
            <p:ph type="title"/>
          </p:nvPr>
        </p:nvSpPr>
        <p:spPr>
          <a:xfrm>
            <a:off x="457200" y="274638"/>
            <a:ext cx="8229600" cy="634082"/>
          </a:xfrm>
        </p:spPr>
        <p:txBody>
          <a:bodyPr>
            <a:noAutofit/>
          </a:bodyPr>
          <a:lstStyle/>
          <a:p>
            <a:r>
              <a:rPr lang="en-IN" dirty="0">
                <a:latin typeface="Times New Roman" panose="02020603050405020304" pitchFamily="18" charset="0"/>
                <a:cs typeface="Times New Roman" panose="02020603050405020304" pitchFamily="18" charset="0"/>
              </a:rPr>
              <a:t>Fuzzy </a:t>
            </a:r>
            <a:r>
              <a:rPr lang="en-IN" sz="3600" dirty="0">
                <a:latin typeface="Times New Roman" panose="02020603050405020304" pitchFamily="18" charset="0"/>
                <a:cs typeface="Times New Roman" panose="02020603050405020304" pitchFamily="18" charset="0"/>
              </a:rPr>
              <a:t>Inferences: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Generalized modus Ponens (GMP)</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
        <p:nvSpPr>
          <p:cNvPr id="8" name="Rectangle 1"/>
          <p:cNvSpPr>
            <a:spLocks noChangeArrowheads="1"/>
          </p:cNvSpPr>
          <p:nvPr/>
        </p:nvSpPr>
        <p:spPr bwMode="auto">
          <a:xfrm>
            <a:off x="0" y="-323165"/>
            <a:ext cx="3129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4700" b="0" i="0" u="none" strike="noStrike" cap="none" normalizeH="0" baseline="0" dirty="0" smtClean="0">
                <a:ln>
                  <a:noFill/>
                </a:ln>
                <a:solidFill>
                  <a:schemeClr val="tx1"/>
                </a:solidFill>
                <a:effectLst/>
                <a:latin typeface="Arial" panose="020B0604020202020204" pitchFamily="34" charset="0"/>
              </a:rPr>
              <a:t/>
            </a:r>
            <a:br>
              <a:rPr kumimoji="0" lang="en-US" altLang="en-US" sz="147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12" y="3765323"/>
            <a:ext cx="437197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942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fontScale="90000"/>
          </a:bodyPr>
          <a:lstStyle/>
          <a:p>
            <a:r>
              <a:rPr lang="en-IN" sz="3100" dirty="0">
                <a:latin typeface="Times New Roman" panose="02020603050405020304" pitchFamily="18" charset="0"/>
                <a:cs typeface="Times New Roman" panose="02020603050405020304" pitchFamily="18" charset="0"/>
              </a:rPr>
              <a:t>Fuzzy Inferences:</a:t>
            </a:r>
            <a:r>
              <a:rPr lang="en-US" sz="3100" dirty="0">
                <a:latin typeface="Times New Roman" panose="02020603050405020304" pitchFamily="18" charset="0"/>
                <a:cs typeface="Times New Roman" panose="02020603050405020304" pitchFamily="18" charset="0"/>
              </a:rPr>
              <a:t> </a:t>
            </a:r>
            <a:br>
              <a:rPr lang="en-US" sz="3100"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Generalized modus Ponens (GMP</a:t>
            </a:r>
            <a:r>
              <a:rPr lang="en-US" b="1" dirty="0">
                <a:latin typeface="Times New Roman" panose="02020603050405020304" pitchFamily="18" charset="0"/>
                <a:cs typeface="Times New Roman" panose="02020603050405020304" pitchFamily="18" charset="0"/>
              </a:rPr>
              <a:t>)</a:t>
            </a: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
        <p:nvSpPr>
          <p:cNvPr id="7" name="Rectangle 1"/>
          <p:cNvSpPr>
            <a:spLocks noChangeArrowheads="1"/>
          </p:cNvSpPr>
          <p:nvPr/>
        </p:nvSpPr>
        <p:spPr bwMode="auto">
          <a:xfrm>
            <a:off x="568325" y="1070861"/>
            <a:ext cx="760407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C484E"/>
                </a:solidFill>
                <a:effectLst/>
                <a:latin typeface="Times New Roman" panose="02020603050405020304" pitchFamily="18" charset="0"/>
                <a:cs typeface="Times New Roman" panose="02020603050405020304" pitchFamily="18" charset="0"/>
              </a:rPr>
              <a:t>Now, let us find (A' x 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C48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C484E"/>
                </a:solidFill>
                <a:effectLst/>
                <a:latin typeface="Times New Roman" panose="02020603050405020304" pitchFamily="18" charset="0"/>
                <a:cs typeface="Times New Roman" panose="02020603050405020304" pitchFamily="18" charset="0"/>
              </a:rPr>
              <a:t>A`=1-T(A`)</a:t>
            </a:r>
            <a:r>
              <a:rPr kumimoji="0" lang="en-US" altLang="en-US" sz="2000" b="0" i="0" u="none" strike="noStrike" cap="none" normalizeH="0" dirty="0" smtClean="0">
                <a:ln>
                  <a:noFill/>
                </a:ln>
                <a:solidFill>
                  <a:srgbClr val="3C484E"/>
                </a:solidFill>
                <a:effectLst/>
                <a:latin typeface="Times New Roman" panose="02020603050405020304" pitchFamily="18" charset="0"/>
                <a:cs typeface="Times New Roman" panose="02020603050405020304" pitchFamily="18" charset="0"/>
              </a:rPr>
              <a:t> So A`={(x1,.5),(x2,0),(x3,.4)}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aseline="0" dirty="0">
              <a:solidFill>
                <a:srgbClr val="3C48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dirty="0" smtClean="0">
                <a:ln>
                  <a:noFill/>
                </a:ln>
                <a:solidFill>
                  <a:srgbClr val="3C484E"/>
                </a:solidFill>
                <a:effectLst/>
                <a:latin typeface="Times New Roman" panose="02020603050405020304" pitchFamily="18" charset="0"/>
                <a:cs typeface="Times New Roman" panose="02020603050405020304" pitchFamily="18" charset="0"/>
              </a:rPr>
              <a:t>Y={(y1,1),(y2,1)}</a:t>
            </a: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4000" b="0" i="0" u="none" strike="noStrike" cap="none" normalizeH="0" baseline="0" dirty="0" smtClean="0">
                <a:ln>
                  <a:noFill/>
                </a:ln>
                <a:solidFill>
                  <a:schemeClr val="tx1"/>
                </a:solidFill>
                <a:effectLst/>
                <a:latin typeface="Arial" panose="020B0604020202020204" pitchFamily="34" charset="0"/>
              </a:rPr>
              <a:t/>
            </a:r>
            <a:br>
              <a:rPr kumimoji="0" lang="en-US" altLang="en-US" sz="140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0"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001" y="3418211"/>
            <a:ext cx="48006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5928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748"/>
            <a:ext cx="8229600" cy="942996"/>
          </a:xfrm>
        </p:spPr>
        <p:txBody>
          <a:bodyPr>
            <a:normAutofit fontScale="90000"/>
          </a:bodyPr>
          <a:lstStyle/>
          <a:p>
            <a:r>
              <a:rPr lang="en-IN" sz="3600" dirty="0">
                <a:latin typeface="Times New Roman" panose="02020603050405020304" pitchFamily="18" charset="0"/>
                <a:cs typeface="Times New Roman" panose="02020603050405020304" pitchFamily="18" charset="0"/>
              </a:rPr>
              <a:t>Fuzzy Inferences:</a:t>
            </a:r>
            <a:r>
              <a:rPr lang="en-US" sz="3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Generalized modus Ponens (GMP)</a:t>
            </a:r>
            <a:endParaRPr lang="en-GB" sz="3100" dirty="0"/>
          </a:p>
        </p:txBody>
      </p:sp>
      <p:sp>
        <p:nvSpPr>
          <p:cNvPr id="4" name="Footer Placeholder 3"/>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p:cNvSpPr>
            <a:spLocks noGrp="1"/>
          </p:cNvSpPr>
          <p:nvPr>
            <p:ph type="sldNum" sz="quarter" idx="12"/>
          </p:nvPr>
        </p:nvSpPr>
        <p:spPr/>
        <p:txBody>
          <a:bodyPr/>
          <a:lstStyle/>
          <a:p>
            <a:fld id="{BB055922-87EB-483D-8474-2C9330A0D922}" type="slidenum">
              <a:rPr lang="en-US" smtClean="0"/>
              <a:t>159</a:t>
            </a:fld>
            <a:endParaRPr lang="en-US"/>
          </a:p>
        </p:txBody>
      </p:sp>
      <p:sp>
        <p:nvSpPr>
          <p:cNvPr id="6" name="Rectangle 1"/>
          <p:cNvSpPr>
            <a:spLocks noChangeArrowheads="1"/>
          </p:cNvSpPr>
          <p:nvPr/>
        </p:nvSpPr>
        <p:spPr bwMode="auto">
          <a:xfrm>
            <a:off x="359532" y="1304235"/>
            <a:ext cx="8424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Now that we have (A x B) and (A' x Y), we can find R(</a:t>
            </a:r>
            <a:r>
              <a:rPr lang="en-US" altLang="en-US" dirty="0" err="1">
                <a:latin typeface="Times New Roman" panose="02020603050405020304" pitchFamily="18" charset="0"/>
                <a:cs typeface="Times New Roman" panose="02020603050405020304" pitchFamily="18" charset="0"/>
              </a:rPr>
              <a:t>x,y</a:t>
            </a:r>
            <a:r>
              <a:rPr lang="en-US" altLang="en-US" dirty="0">
                <a:latin typeface="Times New Roman" panose="02020603050405020304" pitchFamily="18" charset="0"/>
                <a:cs typeface="Times New Roman" panose="02020603050405020304" pitchFamily="18" charset="0"/>
              </a:rPr>
              <a:t>) = max {(A x B),(A' x Y</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pic>
        <p:nvPicPr>
          <p:cNvPr id="3074" name="Picture 2" descr="im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01" y="1679263"/>
            <a:ext cx="5231598" cy="108089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img-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824" y="3565470"/>
            <a:ext cx="6592544" cy="2023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
        <p:nvSpPr>
          <p:cNvPr id="10" name="Rectangle 1"/>
          <p:cNvSpPr>
            <a:spLocks noChangeArrowheads="1"/>
          </p:cNvSpPr>
          <p:nvPr/>
        </p:nvSpPr>
        <p:spPr bwMode="auto">
          <a:xfrm>
            <a:off x="947451" y="3045184"/>
            <a:ext cx="8424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And finally, we can perform the composition of A' and R(</a:t>
            </a:r>
            <a:r>
              <a:rPr lang="en-US" altLang="en-US" dirty="0" err="1" smtClean="0">
                <a:latin typeface="Times New Roman" panose="02020603050405020304" pitchFamily="18" charset="0"/>
                <a:cs typeface="Times New Roman" panose="02020603050405020304" pitchFamily="18" charset="0"/>
              </a:rPr>
              <a:t>x,y</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p:txBody>
      </p:sp>
      <p:sp>
        <p:nvSpPr>
          <p:cNvPr id="11" name="Rectangle 1"/>
          <p:cNvSpPr>
            <a:spLocks noChangeArrowheads="1"/>
          </p:cNvSpPr>
          <p:nvPr/>
        </p:nvSpPr>
        <p:spPr bwMode="auto">
          <a:xfrm>
            <a:off x="719064" y="5701987"/>
            <a:ext cx="7669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Thus, we derive that y is B' where B' = {(y1, 0.9),(y2, 0.5)}.</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6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1787398" y="280493"/>
            <a:ext cx="7321106" cy="1143000"/>
          </a:xfrm>
        </p:spPr>
        <p:txBody>
          <a:bodyPr>
            <a:normAutofit fontScale="90000"/>
          </a:bodyPr>
          <a:lstStyle/>
          <a:p>
            <a:pPr fontAlgn="base"/>
            <a:r>
              <a:rPr lang="en-US" sz="2800" dirty="0"/>
              <a:t>Predicate logic (operations on well-formed formulae (WFF), also called predicate propositions</a:t>
            </a:r>
            <a:endParaRPr lang="en-IN" sz="2800" b="1"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16</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8" name="Rectangle 7"/>
          <p:cNvSpPr/>
          <p:nvPr/>
        </p:nvSpPr>
        <p:spPr>
          <a:xfrm>
            <a:off x="854178" y="1321771"/>
            <a:ext cx="7848872" cy="1569660"/>
          </a:xfrm>
          <a:prstGeom prst="rect">
            <a:avLst/>
          </a:prstGeom>
        </p:spPr>
        <p:txBody>
          <a:bodyPr wrap="square">
            <a:spAutoFit/>
          </a:bodyPr>
          <a:lstStyle/>
          <a:p>
            <a:r>
              <a:rPr lang="en-US" sz="2400" b="1" dirty="0"/>
              <a:t>2. </a:t>
            </a:r>
            <a:r>
              <a:rPr lang="en-US" sz="2400" dirty="0"/>
              <a:t>Statements that contain one or more primary statements are called </a:t>
            </a:r>
            <a:r>
              <a:rPr lang="en-US" sz="2400" b="1" dirty="0"/>
              <a:t>Molecular</a:t>
            </a:r>
            <a:r>
              <a:rPr lang="en-US" sz="2400" dirty="0"/>
              <a:t> or </a:t>
            </a:r>
            <a:r>
              <a:rPr lang="en-US" sz="2400" b="1" dirty="0"/>
              <a:t>Composite</a:t>
            </a:r>
            <a:r>
              <a:rPr lang="en-US" sz="2400" dirty="0"/>
              <a:t> statements. </a:t>
            </a:r>
            <a:endParaRPr lang="en-US" sz="2400" dirty="0" smtClean="0"/>
          </a:p>
          <a:p>
            <a:r>
              <a:rPr lang="en-US" sz="2400" dirty="0" smtClean="0"/>
              <a:t>For Example </a:t>
            </a:r>
          </a:p>
          <a:p>
            <a:endParaRPr lang="en-IN" sz="2400" dirty="0"/>
          </a:p>
        </p:txBody>
      </p:sp>
      <p:sp>
        <p:nvSpPr>
          <p:cNvPr id="10" name="Rectangle 9"/>
          <p:cNvSpPr/>
          <p:nvPr/>
        </p:nvSpPr>
        <p:spPr>
          <a:xfrm>
            <a:off x="971600" y="2396966"/>
            <a:ext cx="8075240" cy="4493538"/>
          </a:xfrm>
          <a:prstGeom prst="rect">
            <a:avLst/>
          </a:prstGeom>
        </p:spPr>
        <p:txBody>
          <a:bodyPr wrap="square">
            <a:spAutoFit/>
          </a:bodyPr>
          <a:lstStyle/>
          <a:p>
            <a:pPr fontAlgn="base"/>
            <a:r>
              <a:rPr lang="en-US" sz="2200" i="1" dirty="0">
                <a:solidFill>
                  <a:srgbClr val="273239"/>
                </a:solidFill>
                <a:latin typeface="Nunito"/>
              </a:rPr>
              <a:t>If P and Q are two simple statements, then some of the Composite statements which follow WFF standards can be formed are:</a:t>
            </a:r>
          </a:p>
          <a:p>
            <a:pPr fontAlgn="base"/>
            <a:r>
              <a:rPr lang="en-US" sz="2200" i="1" dirty="0">
                <a:solidFill>
                  <a:srgbClr val="273239"/>
                </a:solidFill>
                <a:latin typeface="Nunito"/>
              </a:rPr>
              <a:t>-&gt;    ¬P </a:t>
            </a:r>
          </a:p>
          <a:p>
            <a:pPr fontAlgn="base"/>
            <a:r>
              <a:rPr lang="en-US" sz="2200" i="1" dirty="0">
                <a:solidFill>
                  <a:srgbClr val="273239"/>
                </a:solidFill>
                <a:latin typeface="Nunito"/>
              </a:rPr>
              <a:t>-&gt;    ¬Q </a:t>
            </a:r>
          </a:p>
          <a:p>
            <a:pPr fontAlgn="base"/>
            <a:r>
              <a:rPr lang="en-US" sz="2200" i="1" dirty="0">
                <a:solidFill>
                  <a:srgbClr val="273239"/>
                </a:solidFill>
                <a:latin typeface="Nunito"/>
              </a:rPr>
              <a:t>-&gt;    (P ∨ Q) </a:t>
            </a:r>
          </a:p>
          <a:p>
            <a:pPr fontAlgn="base"/>
            <a:r>
              <a:rPr lang="en-US" sz="2200" i="1" dirty="0">
                <a:solidFill>
                  <a:srgbClr val="273239"/>
                </a:solidFill>
                <a:latin typeface="Nunito"/>
              </a:rPr>
              <a:t>-&gt;    (P ∧ Q)</a:t>
            </a:r>
          </a:p>
          <a:p>
            <a:pPr fontAlgn="base"/>
            <a:r>
              <a:rPr lang="en-US" sz="2200" i="1" dirty="0">
                <a:solidFill>
                  <a:srgbClr val="273239"/>
                </a:solidFill>
                <a:latin typeface="Nunito"/>
              </a:rPr>
              <a:t>-&gt;    (¬P ∨ Q) </a:t>
            </a:r>
          </a:p>
          <a:p>
            <a:pPr fontAlgn="base"/>
            <a:r>
              <a:rPr lang="en-US" sz="2200" i="1" dirty="0">
                <a:solidFill>
                  <a:srgbClr val="273239"/>
                </a:solidFill>
                <a:latin typeface="Nunito"/>
              </a:rPr>
              <a:t>-&gt;    ((P ∨ Q) ∧ Q)</a:t>
            </a:r>
          </a:p>
          <a:p>
            <a:pPr fontAlgn="base"/>
            <a:r>
              <a:rPr lang="en-US" sz="2200" i="1" dirty="0">
                <a:solidFill>
                  <a:srgbClr val="273239"/>
                </a:solidFill>
                <a:latin typeface="Nunito"/>
              </a:rPr>
              <a:t>-&gt;    (P ⇒ Q)</a:t>
            </a:r>
          </a:p>
          <a:p>
            <a:pPr fontAlgn="base"/>
            <a:r>
              <a:rPr lang="en-US" sz="2200" i="1" dirty="0">
                <a:solidFill>
                  <a:srgbClr val="273239"/>
                </a:solidFill>
                <a:latin typeface="Nunito"/>
              </a:rPr>
              <a:t>-&gt;    (P ⇔ Q)</a:t>
            </a:r>
          </a:p>
          <a:p>
            <a:pPr fontAlgn="base"/>
            <a:r>
              <a:rPr lang="en-US" sz="2200" i="1" dirty="0">
                <a:solidFill>
                  <a:srgbClr val="273239"/>
                </a:solidFill>
                <a:latin typeface="Nunito"/>
              </a:rPr>
              <a:t>-&gt;    ¬(P ∨ Q)</a:t>
            </a:r>
          </a:p>
          <a:p>
            <a:pPr fontAlgn="base"/>
            <a:r>
              <a:rPr lang="en-US" sz="2200" i="1" dirty="0">
                <a:solidFill>
                  <a:srgbClr val="273239"/>
                </a:solidFill>
                <a:latin typeface="Nunito"/>
              </a:rPr>
              <a:t>-&gt;    ¬(¬P ∨ ¬Q)</a:t>
            </a:r>
            <a:endParaRPr lang="en-US" sz="2200" b="0" i="1" dirty="0">
              <a:solidFill>
                <a:srgbClr val="273239"/>
              </a:solidFill>
              <a:effectLst/>
              <a:latin typeface="Nunito"/>
            </a:endParaRPr>
          </a:p>
        </p:txBody>
      </p:sp>
    </p:spTree>
    <p:extLst>
      <p:ext uri="{BB962C8B-B14F-4D97-AF65-F5344CB8AC3E}">
        <p14:creationId xmlns:p14="http://schemas.microsoft.com/office/powerpoint/2010/main" val="25627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7414"/>
          </a:xfrm>
        </p:spPr>
        <p:txBody>
          <a:bodyPr>
            <a:normAutofit fontScale="90000"/>
          </a:bodyPr>
          <a:lstStyle/>
          <a:p>
            <a:pPr algn="l"/>
            <a:r>
              <a:rPr lang="en-US" sz="4000" dirty="0" smtClean="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Fuzzy Inferences:</a:t>
            </a:r>
            <a:r>
              <a:rPr lang="en-US" sz="3600" b="1"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GMT inference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2238"/>
            <a:ext cx="8229600" cy="5063926"/>
          </a:xfrm>
        </p:spPr>
        <p:txBody>
          <a:bodyPr>
            <a:noAutofit/>
          </a:bodyPr>
          <a:lstStyle/>
          <a:p>
            <a:pPr marL="0" indent="0" algn="just">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stands for generalized modus </a:t>
            </a:r>
            <a:r>
              <a:rPr lang="en-US" sz="2000" dirty="0" smtClean="0">
                <a:latin typeface="Times New Roman" panose="02020603050405020304" pitchFamily="18" charset="0"/>
                <a:cs typeface="Times New Roman" panose="02020603050405020304" pitchFamily="18" charset="0"/>
              </a:rPr>
              <a:t>Tollens .It </a:t>
            </a:r>
            <a:r>
              <a:rPr lang="en-US" sz="2000" dirty="0">
                <a:latin typeface="Times New Roman" panose="02020603050405020304" pitchFamily="18" charset="0"/>
                <a:cs typeface="Times New Roman" panose="02020603050405020304" pitchFamily="18" charset="0"/>
              </a:rPr>
              <a:t>is a basic patterns of approximate reasoning, aim to acquire some reasonable imprecise conclusions from a collection of imprecise premises using some inference rules.</a:t>
            </a:r>
          </a:p>
          <a:p>
            <a:pPr marL="0" indent="0">
              <a:buNone/>
            </a:pPr>
            <a:r>
              <a:rPr lang="en-US" sz="2000" dirty="0">
                <a:latin typeface="Times New Roman" panose="02020603050405020304" pitchFamily="18" charset="0"/>
                <a:cs typeface="Times New Roman" panose="02020603050405020304" pitchFamily="18" charset="0"/>
              </a:rPr>
              <a:t>p: If X is A than Y is B (Analytically known)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q: If Y is B’ (Analytically known</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than </a:t>
            </a:r>
            <a:r>
              <a:rPr lang="en-US" sz="2000" dirty="0">
                <a:latin typeface="Times New Roman" panose="02020603050405020304" pitchFamily="18" charset="0"/>
                <a:cs typeface="Times New Roman" panose="02020603050405020304" pitchFamily="18" charset="0"/>
              </a:rPr>
              <a:t>X is A’ (Analytically unknown)</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Where, A, B, A’, B’ are fuzzy terms</a:t>
            </a:r>
            <a:r>
              <a:rPr lang="en-US" sz="2000" dirty="0" smtClean="0">
                <a:latin typeface="Times New Roman" panose="02020603050405020304" pitchFamily="18" charset="0"/>
                <a:cs typeface="Times New Roman" panose="02020603050405020304" pitchFamily="18" charset="0"/>
              </a:rPr>
              <a:t>.</a:t>
            </a:r>
          </a:p>
          <a:p>
            <a:pPr marL="0" indent="0" fontAlgn="base">
              <a:buNone/>
            </a:pPr>
            <a:endParaRPr lang="en-GB" sz="2000" dirty="0" smtClean="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Similar </a:t>
            </a:r>
            <a:r>
              <a:rPr lang="en-GB" sz="2000" dirty="0">
                <a:latin typeface="Times New Roman" panose="02020603050405020304" pitchFamily="18" charset="0"/>
                <a:cs typeface="Times New Roman" panose="02020603050405020304" pitchFamily="18" charset="0"/>
              </a:rPr>
              <a:t>to GMP. The only difference lies in the methods of application of these two procedures. Here, if we have the statement:</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If x is A then y is B.</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And if we are given:</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y is B'.</a:t>
            </a:r>
          </a:p>
          <a:p>
            <a:pPr marL="0" indent="0" fontAlgn="base">
              <a:buNone/>
            </a:pPr>
            <a:r>
              <a:rPr lang="en-GB" sz="2000" dirty="0">
                <a:latin typeface="Times New Roman" panose="02020603050405020304" pitchFamily="18" charset="0"/>
                <a:cs typeface="Times New Roman" panose="02020603050405020304" pitchFamily="18" charset="0"/>
              </a:rPr>
              <a:t>Then, by using Generalized Modus Tollens, we can infer:</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x is A'.</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Tree>
    <p:extLst>
      <p:ext uri="{BB962C8B-B14F-4D97-AF65-F5344CB8AC3E}">
        <p14:creationId xmlns:p14="http://schemas.microsoft.com/office/powerpoint/2010/main" val="29192376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marL="0" indent="0" fontAlgn="base">
              <a:buNone/>
            </a:pPr>
            <a:r>
              <a:rPr lang="en-GB" sz="2000" b="1" dirty="0" smtClean="0">
                <a:latin typeface="Times New Roman" panose="02020603050405020304" pitchFamily="18" charset="0"/>
                <a:cs typeface="Times New Roman" panose="02020603050405020304" pitchFamily="18" charset="0"/>
              </a:rPr>
              <a:t>Example:-</a:t>
            </a:r>
            <a:r>
              <a:rPr lang="en-GB" sz="2000" dirty="0" smtClean="0">
                <a:latin typeface="Times New Roman" panose="02020603050405020304" pitchFamily="18" charset="0"/>
                <a:cs typeface="Times New Roman" panose="02020603050405020304" pitchFamily="18" charset="0"/>
              </a:rPr>
              <a:t>Assume </a:t>
            </a:r>
            <a:r>
              <a:rPr lang="en-GB" sz="2000" dirty="0">
                <a:latin typeface="Times New Roman" panose="02020603050405020304" pitchFamily="18" charset="0"/>
                <a:cs typeface="Times New Roman" panose="02020603050405020304" pitchFamily="18" charset="0"/>
              </a:rPr>
              <a:t>that a proposition - 'If x is A then y is B' is given to us, </a:t>
            </a:r>
            <a:r>
              <a:rPr lang="en-GB" sz="2000" dirty="0" smtClean="0">
                <a:latin typeface="Times New Roman" panose="02020603050405020304" pitchFamily="18" charset="0"/>
                <a:cs typeface="Times New Roman" panose="02020603050405020304" pitchFamily="18" charset="0"/>
              </a:rPr>
              <a:t>where: A </a:t>
            </a:r>
            <a:r>
              <a:rPr lang="en-GB" sz="2000" dirty="0">
                <a:latin typeface="Times New Roman" panose="02020603050405020304" pitchFamily="18" charset="0"/>
                <a:cs typeface="Times New Roman" panose="02020603050405020304" pitchFamily="18" charset="0"/>
              </a:rPr>
              <a:t>= {(x1, 0.5),(x2, 1.0),(x3, 0.6</a:t>
            </a:r>
            <a:r>
              <a:rPr lang="en-GB" sz="2000" dirty="0" smtClean="0">
                <a:latin typeface="Times New Roman" panose="02020603050405020304" pitchFamily="18" charset="0"/>
                <a:cs typeface="Times New Roman" panose="02020603050405020304" pitchFamily="18" charset="0"/>
              </a:rPr>
              <a:t>)} &amp; B </a:t>
            </a:r>
            <a:r>
              <a:rPr lang="en-GB" sz="2000" dirty="0">
                <a:latin typeface="Times New Roman" panose="02020603050405020304" pitchFamily="18" charset="0"/>
                <a:cs typeface="Times New Roman" panose="02020603050405020304" pitchFamily="18" charset="0"/>
              </a:rPr>
              <a:t>= {(y1, 0.6),(y2, 0.4)}</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Now, assume that we are </a:t>
            </a:r>
            <a:r>
              <a:rPr lang="en-GB" sz="2000" dirty="0" smtClean="0">
                <a:latin typeface="Times New Roman" panose="02020603050405020304" pitchFamily="18" charset="0"/>
                <a:cs typeface="Times New Roman" panose="02020603050405020304" pitchFamily="18" charset="0"/>
              </a:rPr>
              <a:t>given:y </a:t>
            </a:r>
            <a:r>
              <a:rPr lang="en-GB" sz="2000" dirty="0">
                <a:latin typeface="Times New Roman" panose="02020603050405020304" pitchFamily="18" charset="0"/>
                <a:cs typeface="Times New Roman" panose="02020603050405020304" pitchFamily="18" charset="0"/>
              </a:rPr>
              <a:t>is B', where B' = {(y1, 0.9),(y2, 0.7)}.</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From this information, we are to </a:t>
            </a:r>
            <a:r>
              <a:rPr lang="en-GB" sz="2000" dirty="0" smtClean="0">
                <a:latin typeface="Times New Roman" panose="02020603050405020304" pitchFamily="18" charset="0"/>
                <a:cs typeface="Times New Roman" panose="02020603050405020304" pitchFamily="18" charset="0"/>
              </a:rPr>
              <a:t>infer:x </a:t>
            </a:r>
            <a:r>
              <a:rPr lang="en-GB" sz="2000" dirty="0">
                <a:latin typeface="Times New Roman" panose="02020603050405020304" pitchFamily="18" charset="0"/>
                <a:cs typeface="Times New Roman" panose="02020603050405020304" pitchFamily="18" charset="0"/>
              </a:rPr>
              <a:t>is A', using Generalized Modus Tollens</a:t>
            </a:r>
            <a:r>
              <a:rPr lang="en-GB" sz="2000" dirty="0" smtClean="0">
                <a:latin typeface="Times New Roman" panose="02020603050405020304" pitchFamily="18" charset="0"/>
                <a:cs typeface="Times New Roman" panose="02020603050405020304" pitchFamily="18" charset="0"/>
              </a:rPr>
              <a:t>.</a:t>
            </a:r>
          </a:p>
          <a:p>
            <a:pPr marL="0" indent="0" fontAlgn="base">
              <a:buNone/>
            </a:pPr>
            <a:r>
              <a:rPr lang="en-GB" sz="2000" dirty="0" smtClean="0">
                <a:latin typeface="Times New Roman" panose="02020603050405020304" pitchFamily="18" charset="0"/>
                <a:cs typeface="Times New Roman" panose="02020603050405020304" pitchFamily="18" charset="0"/>
              </a:rPr>
              <a:t>Ans.-</a:t>
            </a:r>
          </a:p>
          <a:p>
            <a:pPr marL="0" indent="0" fontAlgn="base">
              <a:buNone/>
            </a:pPr>
            <a:r>
              <a:rPr lang="en-US" altLang="en-US" sz="2000" dirty="0">
                <a:latin typeface="Times New Roman" panose="02020603050405020304" pitchFamily="18" charset="0"/>
                <a:cs typeface="Times New Roman" panose="02020603050405020304" pitchFamily="18" charset="0"/>
              </a:rPr>
              <a:t>Hence, we first calculate R(</a:t>
            </a:r>
            <a:r>
              <a:rPr lang="en-US" altLang="en-US" sz="2000" dirty="0" err="1">
                <a:latin typeface="Times New Roman" panose="02020603050405020304" pitchFamily="18" charset="0"/>
                <a:cs typeface="Times New Roman" panose="02020603050405020304" pitchFamily="18" charset="0"/>
              </a:rPr>
              <a:t>x,y</a:t>
            </a:r>
            <a:r>
              <a:rPr lang="en-US" altLang="en-US" sz="2000" dirty="0">
                <a:latin typeface="Times New Roman" panose="02020603050405020304" pitchFamily="18" charset="0"/>
                <a:cs typeface="Times New Roman" panose="02020603050405020304" pitchFamily="18" charset="0"/>
              </a:rPr>
              <a:t>) = max{(A × B),(A' × y</a:t>
            </a:r>
            <a:r>
              <a:rPr lang="en-US" altLang="en-US" sz="2000" dirty="0" smtClean="0">
                <a:latin typeface="Times New Roman" panose="02020603050405020304" pitchFamily="18" charset="0"/>
                <a:cs typeface="Times New Roman" panose="02020603050405020304" pitchFamily="18" charset="0"/>
              </a:rPr>
              <a:t>)}.</a:t>
            </a:r>
          </a:p>
          <a:p>
            <a:pPr marL="0" indent="0" fontAlgn="base">
              <a:buNone/>
            </a:pPr>
            <a:r>
              <a:rPr lang="en-US" altLang="en-US" sz="2000" dirty="0" smtClean="0">
                <a:latin typeface="Times New Roman" panose="02020603050405020304" pitchFamily="18" charset="0"/>
                <a:cs typeface="Times New Roman" panose="02020603050405020304" pitchFamily="18" charset="0"/>
              </a:rPr>
              <a:t>                  A`=1-T(A)={(x1,.5),(x2,0),(x3,.4)}</a:t>
            </a:r>
          </a:p>
          <a:p>
            <a:pPr marL="0" indent="0" fontAlgn="base">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161</a:t>
            </a:fld>
            <a:endParaRPr lang="en-US"/>
          </a:p>
        </p:txBody>
      </p:sp>
      <p:sp>
        <p:nvSpPr>
          <p:cNvPr id="6" name="Title 1"/>
          <p:cNvSpPr>
            <a:spLocks noGrp="1"/>
          </p:cNvSpPr>
          <p:nvPr>
            <p:ph type="title"/>
          </p:nvPr>
        </p:nvSpPr>
        <p:spPr>
          <a:xfrm>
            <a:off x="457200" y="121121"/>
            <a:ext cx="8229600" cy="787599"/>
          </a:xfrm>
        </p:spPr>
        <p:txBody>
          <a:bodyPr>
            <a:normAutofit/>
          </a:bodyPr>
          <a:lstStyle/>
          <a:p>
            <a:pPr algn="l"/>
            <a:r>
              <a:rPr lang="en-US" sz="40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GMT inference:-Example </a:t>
            </a:r>
            <a:endParaRPr lang="en-US" sz="32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pic>
        <p:nvPicPr>
          <p:cNvPr id="8" name="Picture 2" descr="im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51" y="3861048"/>
            <a:ext cx="6801860" cy="145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3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162</a:t>
            </a:fld>
            <a:endParaRPr lang="en-US"/>
          </a:p>
        </p:txBody>
      </p:sp>
      <p:sp>
        <p:nvSpPr>
          <p:cNvPr id="6" name="Rectangle 1"/>
          <p:cNvSpPr>
            <a:spLocks noChangeArrowheads="1"/>
          </p:cNvSpPr>
          <p:nvPr/>
        </p:nvSpPr>
        <p:spPr bwMode="auto">
          <a:xfrm>
            <a:off x="251521" y="914291"/>
            <a:ext cx="8235204" cy="45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Now </a:t>
            </a:r>
            <a:r>
              <a:rPr lang="en-US" altLang="en-US" dirty="0">
                <a:latin typeface="Times New Roman" panose="02020603050405020304" pitchFamily="18" charset="0"/>
                <a:cs typeface="Times New Roman" panose="02020603050405020304" pitchFamily="18" charset="0"/>
              </a:rPr>
              <a:t>that we have R(</a:t>
            </a:r>
            <a:r>
              <a:rPr lang="en-US" altLang="en-US" dirty="0" err="1">
                <a:latin typeface="Times New Roman" panose="02020603050405020304" pitchFamily="18" charset="0"/>
                <a:cs typeface="Times New Roman" panose="02020603050405020304" pitchFamily="18" charset="0"/>
              </a:rPr>
              <a:t>x,y</a:t>
            </a:r>
            <a:r>
              <a:rPr lang="en-US" altLang="en-US" dirty="0">
                <a:latin typeface="Times New Roman" panose="02020603050405020304" pitchFamily="18" charset="0"/>
                <a:cs typeface="Times New Roman" panose="02020603050405020304" pitchFamily="18" charset="0"/>
              </a:rPr>
              <a:t>), we can calculate A', which is equal to B' ◦ R(x, y</a:t>
            </a: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pic>
        <p:nvPicPr>
          <p:cNvPr id="4099" name="Picture 3" descr="im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76872"/>
            <a:ext cx="6624736" cy="2066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5519" y="5165407"/>
            <a:ext cx="7787208" cy="369332"/>
          </a:xfrm>
          <a:prstGeom prst="rect">
            <a:avLst/>
          </a:prstGeom>
        </p:spPr>
        <p:txBody>
          <a:bodyPr wrap="square">
            <a:spAutoFit/>
          </a:bodyPr>
          <a:lstStyle/>
          <a:p>
            <a:r>
              <a:rPr lang="en-GB" dirty="0">
                <a:solidFill>
                  <a:srgbClr val="3C484E"/>
                </a:solidFill>
                <a:latin typeface="Arial" panose="020B0604020202020204" pitchFamily="34" charset="0"/>
              </a:rPr>
              <a:t>Thus, we derive that x is A' where A' = {(x1, 0.5),(x2, 0.9),(x3, 0.6)}.</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16749940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                      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08720"/>
            <a:ext cx="8568952" cy="5256584"/>
          </a:xfrm>
        </p:spPr>
        <p:txBody>
          <a:bodyPr>
            <a:normAutofit/>
          </a:bodyPr>
          <a:lstStyle/>
          <a:p>
            <a:pPr marL="0" indent="0">
              <a:buNone/>
            </a:pPr>
            <a:r>
              <a:rPr lang="en-GB" sz="1800" dirty="0" smtClean="0">
                <a:latin typeface="Times New Roman" panose="02020603050405020304" pitchFamily="18" charset="0"/>
                <a:cs typeface="Times New Roman" panose="02020603050405020304" pitchFamily="18" charset="0"/>
              </a:rPr>
              <a:t>Q.1.“Generalized </a:t>
            </a:r>
            <a:r>
              <a:rPr lang="en-GB" sz="1800" dirty="0">
                <a:latin typeface="Times New Roman" panose="02020603050405020304" pitchFamily="18" charset="0"/>
                <a:cs typeface="Times New Roman" panose="02020603050405020304" pitchFamily="18" charset="0"/>
              </a:rPr>
              <a:t>Modus </a:t>
            </a:r>
            <a:r>
              <a:rPr lang="en-GB" sz="1800" dirty="0" err="1">
                <a:latin typeface="Times New Roman" panose="02020603050405020304" pitchFamily="18" charset="0"/>
                <a:cs typeface="Times New Roman" panose="02020603050405020304" pitchFamily="18" charset="0"/>
              </a:rPr>
              <a:t>Tollen</a:t>
            </a:r>
            <a:r>
              <a:rPr lang="en-GB" sz="1800" dirty="0">
                <a:latin typeface="Times New Roman" panose="02020603050405020304" pitchFamily="18" charset="0"/>
                <a:cs typeface="Times New Roman" panose="02020603050405020304" pitchFamily="18" charset="0"/>
              </a:rPr>
              <a:t> (GMT)” rule which is as follows:</a:t>
            </a:r>
          </a:p>
          <a:p>
            <a:pPr marL="0" indent="0">
              <a:buNone/>
            </a:pPr>
            <a:r>
              <a:rPr lang="en-GB" sz="1800" dirty="0">
                <a:latin typeface="Times New Roman" panose="02020603050405020304" pitchFamily="18" charset="0"/>
                <a:cs typeface="Times New Roman" panose="02020603050405020304" pitchFamily="18" charset="0"/>
              </a:rPr>
              <a:t>If x is A Then y is B</a:t>
            </a:r>
          </a:p>
          <a:p>
            <a:pPr marL="0" indent="0">
              <a:buNone/>
            </a:pPr>
            <a:r>
              <a:rPr lang="en-GB" sz="1800" dirty="0">
                <a:latin typeface="Times New Roman" panose="02020603050405020304" pitchFamily="18" charset="0"/>
                <a:cs typeface="Times New Roman" panose="02020603050405020304" pitchFamily="18" charset="0"/>
              </a:rPr>
              <a:t>y is B</a:t>
            </a:r>
            <a:r>
              <a:rPr lang="en-GB" sz="1800" dirty="0" smtClean="0">
                <a:latin typeface="Times New Roman" panose="02020603050405020304" pitchFamily="18" charset="0"/>
                <a:cs typeface="Times New Roman" panose="02020603050405020304" pitchFamily="18" charset="0"/>
              </a:rPr>
              <a:t>’</a:t>
            </a:r>
          </a:p>
          <a:p>
            <a:pPr marL="0" indent="0">
              <a:buNone/>
            </a:pPr>
            <a:r>
              <a:rPr lang="en-GB" sz="1800" dirty="0" smtClean="0">
                <a:latin typeface="Times New Roman" panose="02020603050405020304" pitchFamily="18" charset="0"/>
                <a:cs typeface="Times New Roman" panose="02020603050405020304" pitchFamily="18" charset="0"/>
              </a:rPr>
              <a:t>________________</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x is A</a:t>
            </a:r>
            <a:r>
              <a:rPr lang="en-GB" sz="1800" dirty="0" smtClean="0">
                <a:latin typeface="Times New Roman" panose="02020603050405020304" pitchFamily="18" charset="0"/>
                <a:cs typeface="Times New Roman" panose="02020603050405020304" pitchFamily="18" charset="0"/>
              </a:rPr>
              <a:t>’ ,then A</a:t>
            </a:r>
            <a:r>
              <a:rPr lang="en-GB" sz="1800" dirty="0">
                <a:latin typeface="Times New Roman" panose="02020603050405020304" pitchFamily="18" charset="0"/>
                <a:cs typeface="Times New Roman" panose="02020603050405020304" pitchFamily="18" charset="0"/>
              </a:rPr>
              <a:t>’ can be calculated </a:t>
            </a:r>
            <a:r>
              <a:rPr lang="en-GB" sz="1800" dirty="0" smtClean="0">
                <a:latin typeface="Times New Roman" panose="02020603050405020304" pitchFamily="18" charset="0"/>
                <a:cs typeface="Times New Roman" panose="02020603050405020304" pitchFamily="18" charset="0"/>
              </a:rPr>
              <a:t>as:-</a:t>
            </a:r>
          </a:p>
          <a:p>
            <a:pPr marL="0" indent="0">
              <a:buNone/>
            </a:pPr>
            <a:r>
              <a:rPr lang="en-GB" sz="1800" dirty="0" smtClean="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a</a:t>
            </a:r>
            <a:r>
              <a:rPr lang="en-GB" sz="1600" dirty="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A’ = B’ ∘ R (x, y</a:t>
            </a:r>
            <a:r>
              <a:rPr lang="en-GB" sz="1600" dirty="0" smtClean="0">
                <a:latin typeface="Times New Roman" panose="02020603050405020304" pitchFamily="18" charset="0"/>
                <a:cs typeface="Times New Roman" panose="02020603050405020304" pitchFamily="18" charset="0"/>
              </a:rPr>
              <a:t>) (b)  </a:t>
            </a:r>
            <a:r>
              <a:rPr lang="en-GB" sz="1600" dirty="0">
                <a:latin typeface="Times New Roman" panose="02020603050405020304" pitchFamily="18" charset="0"/>
                <a:cs typeface="Times New Roman" panose="02020603050405020304" pitchFamily="18" charset="0"/>
              </a:rPr>
              <a:t>A’ = (A × B) ∪ (A̅× Y</a:t>
            </a:r>
            <a:r>
              <a:rPr lang="en-GB" sz="1600" dirty="0" smtClean="0">
                <a:latin typeface="Times New Roman" panose="02020603050405020304" pitchFamily="18" charset="0"/>
                <a:cs typeface="Times New Roman" panose="02020603050405020304" pitchFamily="18" charset="0"/>
              </a:rPr>
              <a:t>)  (c ) A</a:t>
            </a:r>
            <a:r>
              <a:rPr lang="en-GB" sz="1600" dirty="0">
                <a:latin typeface="Times New Roman" panose="02020603050405020304" pitchFamily="18" charset="0"/>
                <a:cs typeface="Times New Roman" panose="02020603050405020304" pitchFamily="18" charset="0"/>
              </a:rPr>
              <a:t>’ = A ∘ R (x, y</a:t>
            </a:r>
            <a:r>
              <a:rPr lang="en-GB" sz="1600" dirty="0" smtClean="0">
                <a:latin typeface="Times New Roman" panose="02020603050405020304" pitchFamily="18" charset="0"/>
                <a:cs typeface="Times New Roman" panose="02020603050405020304" pitchFamily="18" charset="0"/>
              </a:rPr>
              <a:t>)    (d) </a:t>
            </a:r>
            <a:r>
              <a:rPr lang="en-GB" sz="1600" dirty="0">
                <a:latin typeface="Times New Roman" panose="02020603050405020304" pitchFamily="18" charset="0"/>
                <a:cs typeface="Times New Roman" panose="02020603050405020304" pitchFamily="18" charset="0"/>
              </a:rPr>
              <a:t>A’ = (A × B) ∪ (A̅× X)</a:t>
            </a:r>
          </a:p>
          <a:p>
            <a:pPr marL="0" indent="0">
              <a:buNone/>
            </a:pPr>
            <a:r>
              <a:rPr lang="en-GB" sz="1800" dirty="0" smtClean="0">
                <a:latin typeface="Times New Roman" panose="02020603050405020304" pitchFamily="18" charset="0"/>
                <a:cs typeface="Times New Roman" panose="02020603050405020304" pitchFamily="18" charset="0"/>
              </a:rPr>
              <a:t>Answer</a:t>
            </a: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a</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Q.2.“</a:t>
            </a:r>
            <a:r>
              <a:rPr lang="en-US" sz="1800" b="1" dirty="0">
                <a:latin typeface="Times New Roman" panose="02020603050405020304" pitchFamily="18" charset="0"/>
                <a:cs typeface="Times New Roman" panose="02020603050405020304" pitchFamily="18" charset="0"/>
              </a:rPr>
              <a:t>Generalized modus Ponens </a:t>
            </a:r>
            <a:r>
              <a:rPr lang="en-US" sz="1800" b="1" dirty="0" smtClean="0">
                <a:latin typeface="Times New Roman" panose="02020603050405020304" pitchFamily="18" charset="0"/>
                <a:cs typeface="Times New Roman" panose="02020603050405020304" pitchFamily="18" charset="0"/>
              </a:rPr>
              <a:t>“</a:t>
            </a:r>
            <a:r>
              <a:rPr lang="en-GB" sz="1800" dirty="0" smtClean="0">
                <a:latin typeface="Times New Roman" panose="02020603050405020304" pitchFamily="18" charset="0"/>
                <a:cs typeface="Times New Roman" panose="02020603050405020304" pitchFamily="18" charset="0"/>
              </a:rPr>
              <a:t>rule </a:t>
            </a:r>
            <a:r>
              <a:rPr lang="en-GB" sz="1800" dirty="0">
                <a:latin typeface="Times New Roman" panose="02020603050405020304" pitchFamily="18" charset="0"/>
                <a:cs typeface="Times New Roman" panose="02020603050405020304" pitchFamily="18" charset="0"/>
              </a:rPr>
              <a:t>which is as follows:</a:t>
            </a:r>
          </a:p>
          <a:p>
            <a:pPr marL="0" indent="0">
              <a:buNone/>
            </a:pPr>
            <a:r>
              <a:rPr lang="en-GB" sz="1800" dirty="0">
                <a:latin typeface="Times New Roman" panose="02020603050405020304" pitchFamily="18" charset="0"/>
                <a:cs typeface="Times New Roman" panose="02020603050405020304" pitchFamily="18" charset="0"/>
              </a:rPr>
              <a:t>If x is A Then y is B</a:t>
            </a:r>
          </a:p>
          <a:p>
            <a:pPr marL="0" indent="0">
              <a:buNone/>
            </a:pPr>
            <a:r>
              <a:rPr lang="en-GB" sz="1800" dirty="0" smtClean="0">
                <a:latin typeface="Times New Roman" panose="02020603050405020304" pitchFamily="18" charset="0"/>
                <a:cs typeface="Times New Roman" panose="02020603050405020304" pitchFamily="18" charset="0"/>
              </a:rPr>
              <a:t>x </a:t>
            </a:r>
            <a:r>
              <a:rPr lang="en-GB" sz="1800" dirty="0">
                <a:latin typeface="Times New Roman" panose="02020603050405020304" pitchFamily="18" charset="0"/>
                <a:cs typeface="Times New Roman" panose="02020603050405020304" pitchFamily="18" charset="0"/>
              </a:rPr>
              <a:t>is </a:t>
            </a:r>
            <a:r>
              <a:rPr lang="en-GB" sz="1800" dirty="0" smtClean="0">
                <a:latin typeface="Times New Roman" panose="02020603050405020304" pitchFamily="18" charset="0"/>
                <a:cs typeface="Times New Roman" panose="02020603050405020304" pitchFamily="18" charset="0"/>
              </a:rPr>
              <a:t>A’</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________________</a:t>
            </a:r>
          </a:p>
          <a:p>
            <a:pPr marL="0" indent="0">
              <a:buNone/>
            </a:pPr>
            <a:r>
              <a:rPr lang="en-GB" sz="1800" dirty="0">
                <a:latin typeface="Times New Roman" panose="02020603050405020304" pitchFamily="18" charset="0"/>
                <a:cs typeface="Times New Roman" panose="02020603050405020304" pitchFamily="18" charset="0"/>
              </a:rPr>
              <a:t>x is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,then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can be calculated as:-</a:t>
            </a:r>
          </a:p>
          <a:p>
            <a:pPr marL="0" indent="0">
              <a:buNone/>
            </a:pPr>
            <a:r>
              <a:rPr lang="en-GB" sz="1800" dirty="0">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a)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R (x, y) (b)  A’ = (A × B) ∪ (A̅× Y)  (c )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A` </a:t>
            </a:r>
            <a:r>
              <a:rPr lang="en-GB" sz="1600" dirty="0">
                <a:latin typeface="Times New Roman" panose="02020603050405020304" pitchFamily="18" charset="0"/>
                <a:cs typeface="Times New Roman" panose="02020603050405020304" pitchFamily="18" charset="0"/>
              </a:rPr>
              <a:t>∘ R (x, y)    (d) A’ = (A × B) ∪ (A̅× X)</a:t>
            </a:r>
          </a:p>
          <a:p>
            <a:pPr marL="0" indent="0">
              <a:buNone/>
            </a:pPr>
            <a:r>
              <a:rPr lang="en-GB" sz="1800" dirty="0">
                <a:latin typeface="Times New Roman" panose="02020603050405020304" pitchFamily="18" charset="0"/>
                <a:cs typeface="Times New Roman" panose="02020603050405020304" pitchFamily="18" charset="0"/>
              </a:rPr>
              <a:t>Answer: </a:t>
            </a:r>
            <a:r>
              <a:rPr lang="en-GB" sz="1800" dirty="0" smtClean="0">
                <a:latin typeface="Times New Roman" panose="02020603050405020304" pitchFamily="18" charset="0"/>
                <a:cs typeface="Times New Roman" panose="02020603050405020304" pitchFamily="18" charset="0"/>
              </a:rPr>
              <a:t>c</a:t>
            </a: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426337850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0" indent="0">
              <a:buNone/>
            </a:pPr>
            <a:r>
              <a:rPr lang="en-GB" dirty="0" smtClean="0">
                <a:latin typeface="Times New Roman" panose="02020603050405020304" pitchFamily="18" charset="0"/>
                <a:cs typeface="Times New Roman" panose="02020603050405020304" pitchFamily="18" charset="0"/>
              </a:rPr>
              <a:t>1.“Generalized </a:t>
            </a:r>
            <a:r>
              <a:rPr lang="en-GB" dirty="0">
                <a:latin typeface="Times New Roman" panose="02020603050405020304" pitchFamily="18" charset="0"/>
                <a:cs typeface="Times New Roman" panose="02020603050405020304" pitchFamily="18" charset="0"/>
              </a:rPr>
              <a:t>Modus </a:t>
            </a:r>
            <a:r>
              <a:rPr lang="en-GB" dirty="0" err="1">
                <a:latin typeface="Times New Roman" panose="02020603050405020304" pitchFamily="18" charset="0"/>
                <a:cs typeface="Times New Roman" panose="02020603050405020304" pitchFamily="18" charset="0"/>
              </a:rPr>
              <a:t>Tollen</a:t>
            </a:r>
            <a:r>
              <a:rPr lang="en-GB" dirty="0">
                <a:latin typeface="Times New Roman" panose="02020603050405020304" pitchFamily="18" charset="0"/>
                <a:cs typeface="Times New Roman" panose="02020603050405020304" pitchFamily="18" charset="0"/>
              </a:rPr>
              <a:t> (GMT)” rule which is as follows:</a:t>
            </a:r>
          </a:p>
          <a:p>
            <a:pPr marL="0" indent="0">
              <a:buNone/>
            </a:pPr>
            <a:r>
              <a:rPr lang="en-GB" dirty="0">
                <a:latin typeface="Times New Roman" panose="02020603050405020304" pitchFamily="18" charset="0"/>
                <a:cs typeface="Times New Roman" panose="02020603050405020304" pitchFamily="18" charset="0"/>
              </a:rPr>
              <a:t>If x is A Then y is B</a:t>
            </a:r>
          </a:p>
          <a:p>
            <a:pPr marL="0" indent="0">
              <a:buNone/>
            </a:pPr>
            <a:r>
              <a:rPr lang="en-GB" dirty="0">
                <a:latin typeface="Times New Roman" panose="02020603050405020304" pitchFamily="18" charset="0"/>
                <a:cs typeface="Times New Roman" panose="02020603050405020304" pitchFamily="18" charset="0"/>
              </a:rPr>
              <a:t>y is B’</a:t>
            </a:r>
          </a:p>
          <a:p>
            <a:pPr marL="0" indent="0">
              <a:buNone/>
            </a:pPr>
            <a:r>
              <a:rPr lang="en-GB" dirty="0">
                <a:latin typeface="Times New Roman" panose="02020603050405020304" pitchFamily="18" charset="0"/>
                <a:cs typeface="Times New Roman" panose="02020603050405020304" pitchFamily="18" charset="0"/>
              </a:rPr>
              <a:t>________________</a:t>
            </a:r>
          </a:p>
          <a:p>
            <a:pPr marL="0" indent="0">
              <a:buNone/>
            </a:pPr>
            <a:r>
              <a:rPr lang="en-GB" dirty="0">
                <a:latin typeface="Times New Roman" panose="02020603050405020304" pitchFamily="18" charset="0"/>
                <a:cs typeface="Times New Roman" panose="02020603050405020304" pitchFamily="18" charset="0"/>
              </a:rPr>
              <a:t>x is A’</a:t>
            </a:r>
          </a:p>
          <a:p>
            <a:pPr marL="0" indent="0">
              <a:buNone/>
            </a:pPr>
            <a:r>
              <a:rPr lang="en-GB" dirty="0">
                <a:latin typeface="Times New Roman" panose="02020603050405020304" pitchFamily="18" charset="0"/>
                <a:cs typeface="Times New Roman" panose="02020603050405020304" pitchFamily="18" charset="0"/>
              </a:rPr>
              <a:t>A’ can be calculated as</a:t>
            </a:r>
          </a:p>
          <a:p>
            <a:pPr marL="0" indent="0">
              <a:buNone/>
            </a:pPr>
            <a:r>
              <a:rPr lang="en-GB" dirty="0">
                <a:latin typeface="Times New Roman" panose="02020603050405020304" pitchFamily="18" charset="0"/>
                <a:cs typeface="Times New Roman" panose="02020603050405020304" pitchFamily="18" charset="0"/>
              </a:rPr>
              <a:t>a. A’ = B’ ∘ R (x, y)</a:t>
            </a:r>
          </a:p>
          <a:p>
            <a:pPr marL="0" indent="0">
              <a:buNone/>
            </a:pPr>
            <a:r>
              <a:rPr lang="en-GB" dirty="0">
                <a:latin typeface="Times New Roman" panose="02020603050405020304" pitchFamily="18" charset="0"/>
                <a:cs typeface="Times New Roman" panose="02020603050405020304" pitchFamily="18" charset="0"/>
              </a:rPr>
              <a:t>b. A’ = (A × B) ∪ (A̅× Y)</a:t>
            </a:r>
          </a:p>
          <a:p>
            <a:pPr marL="0" indent="0">
              <a:buNone/>
            </a:pPr>
            <a:r>
              <a:rPr lang="en-GB" dirty="0">
                <a:latin typeface="Times New Roman" panose="02020603050405020304" pitchFamily="18" charset="0"/>
                <a:cs typeface="Times New Roman" panose="02020603050405020304" pitchFamily="18" charset="0"/>
              </a:rPr>
              <a:t>c. A’ = A ∘ R (x, y)</a:t>
            </a:r>
          </a:p>
          <a:p>
            <a:pPr marL="0" indent="0">
              <a:buNone/>
            </a:pPr>
            <a:r>
              <a:rPr lang="en-GB" dirty="0">
                <a:latin typeface="Times New Roman" panose="02020603050405020304" pitchFamily="18" charset="0"/>
                <a:cs typeface="Times New Roman" panose="02020603050405020304" pitchFamily="18" charset="0"/>
              </a:rPr>
              <a:t>d. A’ = (A × B) ∪ (A̅× X)</a:t>
            </a:r>
          </a:p>
          <a:p>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a</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164</a:t>
            </a:fld>
            <a:endParaRPr lang="en-US"/>
          </a:p>
        </p:txBody>
      </p:sp>
    </p:spTree>
    <p:extLst>
      <p:ext uri="{BB962C8B-B14F-4D97-AF65-F5344CB8AC3E}">
        <p14:creationId xmlns:p14="http://schemas.microsoft.com/office/powerpoint/2010/main" val="216284427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7886700" cy="6192688"/>
          </a:xfrm>
        </p:spPr>
        <p:txBody>
          <a:bodyPr>
            <a:normAutofit fontScale="55000" lnSpcReduction="20000"/>
          </a:bodyPr>
          <a:lstStyle/>
          <a:p>
            <a:pPr marL="0" indent="0">
              <a:buNone/>
            </a:pPr>
            <a:r>
              <a:rPr lang="en-US" sz="3600"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Let us consider the following logical implication,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 If Force is huge, acceleration is large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q: If Force is </a:t>
            </a:r>
            <a:r>
              <a:rPr lang="en-US" dirty="0" smtClean="0">
                <a:latin typeface="Times New Roman" panose="02020603050405020304" pitchFamily="18" charset="0"/>
                <a:cs typeface="Times New Roman" panose="02020603050405020304" pitchFamily="18" charset="0"/>
              </a:rPr>
              <a:t>huge</a:t>
            </a:r>
          </a:p>
          <a:p>
            <a:pPr marL="0" indent="0">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Acceleration is </a:t>
            </a:r>
            <a:r>
              <a:rPr lang="en-US" dirty="0" smtClean="0">
                <a:latin typeface="Times New Roman" panose="02020603050405020304" pitchFamily="18" charset="0"/>
                <a:cs typeface="Times New Roman" panose="02020603050405020304" pitchFamily="18" charset="0"/>
              </a:rPr>
              <a:t>large</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Let L(Large), VL(Very Large), H(Huge), VH(Very Huge) indicate the associate fuzzy </a:t>
            </a:r>
            <a:r>
              <a:rPr lang="en-US" dirty="0" smtClean="0">
                <a:latin typeface="Times New Roman" panose="02020603050405020304" pitchFamily="18" charset="0"/>
                <a:cs typeface="Times New Roman" panose="02020603050405020304" pitchFamily="18" charset="0"/>
              </a:rPr>
              <a:t>variable sets. Now </a:t>
            </a:r>
            <a:r>
              <a:rPr lang="en-US" dirty="0">
                <a:latin typeface="Times New Roman" panose="02020603050405020304" pitchFamily="18" charset="0"/>
                <a:cs typeface="Times New Roman" panose="02020603050405020304" pitchFamily="18" charset="0"/>
              </a:rPr>
              <a:t>let us also </a:t>
            </a:r>
            <a:r>
              <a:rPr lang="en-US" dirty="0" smtClean="0">
                <a:latin typeface="Times New Roman" panose="02020603050405020304" pitchFamily="18" charset="0"/>
                <a:cs typeface="Times New Roman" panose="02020603050405020304" pitchFamily="18" charset="0"/>
              </a:rPr>
              <a:t>assume, Force , </a:t>
            </a:r>
            <a:r>
              <a:rPr lang="en-US" dirty="0">
                <a:latin typeface="Times New Roman" panose="02020603050405020304" pitchFamily="18" charset="0"/>
                <a:cs typeface="Times New Roman" panose="02020603050405020304" pitchFamily="18" charset="0"/>
              </a:rPr>
              <a:t>X = {1, 2, 3, 4, 5, 6}</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Acceleration, Y= {10, 20, 30, 40, 50}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 = {(3, 0.9), (4, 1), (5, 0.3)}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VL = {(5, 0.9), (6, 1)}</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 = {(20, 1), (30, 0.6)}</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VH = {(10, 1), (20, 0.3)}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R(x, y) = max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H</a:t>
            </a:r>
            <a:r>
              <a:rPr lang="syr-SY" dirty="0" smtClean="0">
                <a:latin typeface="Times New Roman" panose="02020603050405020304" pitchFamily="18" charset="0"/>
              </a:rPr>
              <a:t> </a:t>
            </a:r>
            <a:r>
              <a:rPr lang="syr-SY" dirty="0">
                <a:latin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H </a:t>
            </a:r>
            <a:r>
              <a:rPr lang="en-US" dirty="0" err="1" smtClean="0">
                <a:latin typeface="Times New Roman" panose="02020603050405020304" pitchFamily="18" charset="0"/>
                <a:cs typeface="Times New Roman" panose="02020603050405020304" pitchFamily="18" charset="0"/>
              </a:rPr>
              <a:t>xY</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H X L=</a:t>
            </a:r>
          </a:p>
          <a:p>
            <a:pPr marL="0" indent="0">
              <a:buNone/>
            </a:pPr>
            <a:r>
              <a:rPr lang="en-US" dirty="0" smtClean="0">
                <a:latin typeface="Times New Roman" panose="02020603050405020304" pitchFamily="18" charset="0"/>
                <a:cs typeface="Times New Roman" panose="02020603050405020304" pitchFamily="18" charset="0"/>
              </a:rPr>
              <a:t>      10    20   30  40  50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   0      0      0     0   0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 </a:t>
            </a:r>
            <a:r>
              <a:rPr lang="en-US" dirty="0" smtClean="0">
                <a:latin typeface="Times New Roman" panose="02020603050405020304" pitchFamily="18" charset="0"/>
                <a:cs typeface="Times New Roman" panose="02020603050405020304" pitchFamily="18" charset="0"/>
              </a:rPr>
              <a:t>     0     0   </a:t>
            </a:r>
            <a:r>
              <a:rPr lang="en-US" dirty="0">
                <a:latin typeface="Times New Roman" panose="02020603050405020304" pitchFamily="18" charset="0"/>
                <a:cs typeface="Times New Roman" panose="02020603050405020304" pitchFamily="18" charset="0"/>
              </a:rPr>
              <a:t>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 </a:t>
            </a:r>
            <a:r>
              <a:rPr lang="en-US" dirty="0" smtClean="0">
                <a:latin typeface="Times New Roman" panose="02020603050405020304" pitchFamily="18" charset="0"/>
                <a:cs typeface="Times New Roman" panose="02020603050405020304" pitchFamily="18" charset="0"/>
              </a:rPr>
              <a:t>   0      0.9  0.6  0   0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4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     0.6   0  0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5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0.3 </a:t>
            </a:r>
            <a:r>
              <a:rPr lang="en-US" dirty="0" smtClean="0">
                <a:latin typeface="Times New Roman" panose="02020603050405020304" pitchFamily="18" charset="0"/>
                <a:cs typeface="Times New Roman" panose="02020603050405020304" pitchFamily="18" charset="0"/>
              </a:rPr>
              <a:t>  0.3    0  0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6 </a:t>
            </a:r>
            <a:r>
              <a:rPr lang="en-US" dirty="0" smtClean="0">
                <a:latin typeface="Times New Roman" panose="02020603050405020304" pitchFamily="18" charset="0"/>
                <a:cs typeface="Times New Roman" panose="02020603050405020304" pitchFamily="18" charset="0"/>
              </a:rPr>
              <a:t>   0    0       </a:t>
            </a:r>
            <a:r>
              <a:rPr lang="en-US" dirty="0">
                <a:latin typeface="Times New Roman" panose="02020603050405020304" pitchFamily="18" charset="0"/>
                <a:cs typeface="Times New Roman" panose="02020603050405020304" pitchFamily="18" charset="0"/>
              </a:rPr>
              <a:t>0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a:t>
            </a:r>
          </a:p>
        </p:txBody>
      </p:sp>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165</a:t>
            </a:fld>
            <a:endParaRPr lang="en-US"/>
          </a:p>
        </p:txBody>
      </p:sp>
    </p:spTree>
    <p:extLst>
      <p:ext uri="{BB962C8B-B14F-4D97-AF65-F5344CB8AC3E}">
        <p14:creationId xmlns:p14="http://schemas.microsoft.com/office/powerpoint/2010/main" val="176879577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F006-2DA8-423B-94AF-3446D4B55B59}"/>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C329E2C6-FC89-43DE-98A7-FFB1D883D709}"/>
              </a:ext>
            </a:extLst>
          </p:cNvPr>
          <p:cNvPicPr>
            <a:picLocks noGrp="1" noChangeAspect="1"/>
          </p:cNvPicPr>
          <p:nvPr>
            <p:ph idx="1"/>
          </p:nvPr>
        </p:nvPicPr>
        <p:blipFill>
          <a:blip r:embed="rId2"/>
          <a:stretch>
            <a:fillRect/>
          </a:stretch>
        </p:blipFill>
        <p:spPr>
          <a:xfrm>
            <a:off x="638938" y="1639529"/>
            <a:ext cx="7866123" cy="4525963"/>
          </a:xfrm>
          <a:prstGeom prst="rect">
            <a:avLst/>
          </a:prstGeom>
        </p:spPr>
      </p:pic>
      <p:sp>
        <p:nvSpPr>
          <p:cNvPr id="4" name="Footer Placeholder 3">
            <a:extLst>
              <a:ext uri="{FF2B5EF4-FFF2-40B4-BE49-F238E27FC236}">
                <a16:creationId xmlns:a16="http://schemas.microsoft.com/office/drawing/2014/main" id="{C0236C49-36B9-4551-87BE-A3DE3F52952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F1D0C31-10C1-4B56-BD5C-519A44BFCDF9}"/>
              </a:ext>
            </a:extLst>
          </p:cNvPr>
          <p:cNvSpPr>
            <a:spLocks noGrp="1"/>
          </p:cNvSpPr>
          <p:nvPr>
            <p:ph type="sldNum" sz="quarter" idx="12"/>
          </p:nvPr>
        </p:nvSpPr>
        <p:spPr/>
        <p:txBody>
          <a:bodyPr/>
          <a:lstStyle/>
          <a:p>
            <a:fld id="{BB055922-87EB-483D-8474-2C9330A0D922}" type="slidenum">
              <a:rPr lang="en-US" smtClean="0"/>
              <a:t>166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089163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0ED1-42B0-4B2A-B539-2C850BE73715}"/>
              </a:ext>
            </a:extLst>
          </p:cNvPr>
          <p:cNvSpPr>
            <a:spLocks noGrp="1"/>
          </p:cNvSpPr>
          <p:nvPr>
            <p:ph type="title"/>
          </p:nvPr>
        </p:nvSpPr>
        <p:spPr>
          <a:xfrm>
            <a:off x="2123728" y="274638"/>
            <a:ext cx="6563072" cy="1063951"/>
          </a:xfrm>
        </p:spPr>
        <p:txBody>
          <a:bodyPr>
            <a:normAutofit fontScale="90000"/>
          </a:bodyPr>
          <a:lstStyle/>
          <a:p>
            <a:r>
              <a:rPr lang="en-US" dirty="0"/>
              <a:t>Inferring procedures in Fuzzy logic</a:t>
            </a:r>
            <a:endParaRPr lang="en-IN" dirty="0"/>
          </a:p>
        </p:txBody>
      </p:sp>
      <p:pic>
        <p:nvPicPr>
          <p:cNvPr id="8" name="Content Placeholder 7">
            <a:extLst>
              <a:ext uri="{FF2B5EF4-FFF2-40B4-BE49-F238E27FC236}">
                <a16:creationId xmlns:a16="http://schemas.microsoft.com/office/drawing/2014/main" id="{FA4EF4A0-E717-41F8-B2B4-2B8FB2153144}"/>
              </a:ext>
            </a:extLst>
          </p:cNvPr>
          <p:cNvPicPr>
            <a:picLocks noGrp="1" noChangeAspect="1"/>
          </p:cNvPicPr>
          <p:nvPr>
            <p:ph idx="1"/>
          </p:nvPr>
        </p:nvPicPr>
        <p:blipFill>
          <a:blip r:embed="rId2"/>
          <a:stretch>
            <a:fillRect/>
          </a:stretch>
        </p:blipFill>
        <p:spPr>
          <a:xfrm>
            <a:off x="611560" y="1600200"/>
            <a:ext cx="7992888" cy="4525963"/>
          </a:xfrm>
          <a:prstGeom prst="rect">
            <a:avLst/>
          </a:prstGeom>
        </p:spPr>
      </p:pic>
      <p:sp>
        <p:nvSpPr>
          <p:cNvPr id="4" name="Footer Placeholder 3">
            <a:extLst>
              <a:ext uri="{FF2B5EF4-FFF2-40B4-BE49-F238E27FC236}">
                <a16:creationId xmlns:a16="http://schemas.microsoft.com/office/drawing/2014/main" id="{392EE095-6349-4999-B263-96A7EF55A7A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B5EA18B-A2E6-4AF3-95F7-AB42363E9FB1}"/>
              </a:ext>
            </a:extLst>
          </p:cNvPr>
          <p:cNvSpPr>
            <a:spLocks noGrp="1"/>
          </p:cNvSpPr>
          <p:nvPr>
            <p:ph type="sldNum" sz="quarter" idx="12"/>
          </p:nvPr>
        </p:nvSpPr>
        <p:spPr/>
        <p:txBody>
          <a:bodyPr/>
          <a:lstStyle/>
          <a:p>
            <a:fld id="{BB055922-87EB-483D-8474-2C9330A0D922}" type="slidenum">
              <a:rPr lang="en-US" smtClean="0"/>
              <a:t>167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3274005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AD37-9740-430B-9399-41C9CB288341}"/>
              </a:ext>
            </a:extLst>
          </p:cNvPr>
          <p:cNvSpPr>
            <a:spLocks noGrp="1"/>
          </p:cNvSpPr>
          <p:nvPr>
            <p:ph type="title"/>
          </p:nvPr>
        </p:nvSpPr>
        <p:spPr>
          <a:xfrm>
            <a:off x="2339752" y="274638"/>
            <a:ext cx="6347048" cy="1210146"/>
          </a:xfrm>
        </p:spPr>
        <p:txBody>
          <a:bodyPr/>
          <a:lstStyle/>
          <a:p>
            <a:r>
              <a:rPr lang="en-IN" dirty="0"/>
              <a:t>Fuzzy inferring procedures</a:t>
            </a:r>
          </a:p>
        </p:txBody>
      </p:sp>
      <p:pic>
        <p:nvPicPr>
          <p:cNvPr id="8" name="Content Placeholder 7">
            <a:extLst>
              <a:ext uri="{FF2B5EF4-FFF2-40B4-BE49-F238E27FC236}">
                <a16:creationId xmlns:a16="http://schemas.microsoft.com/office/drawing/2014/main" id="{66472908-1148-4FD2-9FEA-CE697B70C446}"/>
              </a:ext>
            </a:extLst>
          </p:cNvPr>
          <p:cNvPicPr>
            <a:picLocks noGrp="1" noChangeAspect="1"/>
          </p:cNvPicPr>
          <p:nvPr>
            <p:ph idx="1"/>
          </p:nvPr>
        </p:nvPicPr>
        <p:blipFill>
          <a:blip r:embed="rId2"/>
          <a:stretch>
            <a:fillRect/>
          </a:stretch>
        </p:blipFill>
        <p:spPr>
          <a:xfrm>
            <a:off x="765401" y="1986756"/>
            <a:ext cx="7626124" cy="3746500"/>
          </a:xfrm>
          <a:prstGeom prst="rect">
            <a:avLst/>
          </a:prstGeom>
        </p:spPr>
      </p:pic>
      <p:sp>
        <p:nvSpPr>
          <p:cNvPr id="4" name="Footer Placeholder 3">
            <a:extLst>
              <a:ext uri="{FF2B5EF4-FFF2-40B4-BE49-F238E27FC236}">
                <a16:creationId xmlns:a16="http://schemas.microsoft.com/office/drawing/2014/main" id="{A2857294-2F85-4D38-A7AA-4D23C9D0988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06BB0DC-8A1E-4D17-972F-9AA97C4C296D}"/>
              </a:ext>
            </a:extLst>
          </p:cNvPr>
          <p:cNvSpPr>
            <a:spLocks noGrp="1"/>
          </p:cNvSpPr>
          <p:nvPr>
            <p:ph type="sldNum" sz="quarter" idx="12"/>
          </p:nvPr>
        </p:nvSpPr>
        <p:spPr/>
        <p:txBody>
          <a:bodyPr/>
          <a:lstStyle/>
          <a:p>
            <a:fld id="{BB055922-87EB-483D-8474-2C9330A0D922}" type="slidenum">
              <a:rPr lang="en-US" smtClean="0"/>
              <a:t>168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5901927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AE1F-BD36-429D-B921-C07F51C4BEFB}"/>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8D4A0157-0ECD-4933-9679-C1E6B57F6543}"/>
              </a:ext>
            </a:extLst>
          </p:cNvPr>
          <p:cNvPicPr>
            <a:picLocks noGrp="1" noChangeAspect="1"/>
          </p:cNvPicPr>
          <p:nvPr>
            <p:ph idx="1"/>
          </p:nvPr>
        </p:nvPicPr>
        <p:blipFill>
          <a:blip r:embed="rId2"/>
          <a:stretch>
            <a:fillRect/>
          </a:stretch>
        </p:blipFill>
        <p:spPr>
          <a:xfrm>
            <a:off x="611560" y="1639529"/>
            <a:ext cx="7920880" cy="4525963"/>
          </a:xfrm>
          <a:prstGeom prst="rect">
            <a:avLst/>
          </a:prstGeom>
        </p:spPr>
      </p:pic>
      <p:sp>
        <p:nvSpPr>
          <p:cNvPr id="4" name="Footer Placeholder 3">
            <a:extLst>
              <a:ext uri="{FF2B5EF4-FFF2-40B4-BE49-F238E27FC236}">
                <a16:creationId xmlns:a16="http://schemas.microsoft.com/office/drawing/2014/main" id="{4E88E163-F880-4276-AE67-55E3D2E38EC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AEC46E4-3F18-49C2-B163-D54B4D615A64}"/>
              </a:ext>
            </a:extLst>
          </p:cNvPr>
          <p:cNvSpPr>
            <a:spLocks noGrp="1"/>
          </p:cNvSpPr>
          <p:nvPr>
            <p:ph type="sldNum" sz="quarter" idx="12"/>
          </p:nvPr>
        </p:nvSpPr>
        <p:spPr/>
        <p:txBody>
          <a:bodyPr/>
          <a:lstStyle/>
          <a:p>
            <a:fld id="{BB055922-87EB-483D-8474-2C9330A0D922}" type="slidenum">
              <a:rPr lang="en-US" smtClean="0"/>
              <a:t>169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536551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Fuzzy </a:t>
            </a:r>
            <a:r>
              <a:rPr lang="en-IN" b="1" dirty="0" smtClean="0">
                <a:latin typeface="Times New Roman" pitchFamily="18" charset="0"/>
                <a:cs typeface="Times New Roman" pitchFamily="18" charset="0"/>
              </a:rPr>
              <a:t>Logic</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approach to variable processing that allows for multiple possible truth values to be processed through the same variable.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Mathematical study of multivalued logic, Fuzzy logic was first proposed by </a:t>
            </a:r>
            <a:r>
              <a:rPr lang="en-US" b="1" dirty="0">
                <a:solidFill>
                  <a:srgbClr val="FF0000"/>
                </a:solidFill>
                <a:latin typeface="Times New Roman" panose="02020603050405020304" pitchFamily="18" charset="0"/>
                <a:cs typeface="Times New Roman" panose="02020603050405020304" pitchFamily="18" charset="0"/>
              </a:rPr>
              <a:t>Lotfi Zadeh </a:t>
            </a:r>
            <a:r>
              <a:rPr lang="en-US" dirty="0">
                <a:latin typeface="Times New Roman" panose="02020603050405020304" pitchFamily="18" charset="0"/>
                <a:cs typeface="Times New Roman" panose="02020603050405020304" pitchFamily="18" charset="0"/>
              </a:rPr>
              <a:t>in a 1965</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set of rules and functions that can operate on imprecise data sets, but the algorithms still need to be coded by humans.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a:t>
            </a:fld>
            <a:endParaRPr lang="en-US"/>
          </a:p>
        </p:txBody>
      </p:sp>
    </p:spTree>
    <p:extLst>
      <p:ext uri="{BB962C8B-B14F-4D97-AF65-F5344CB8AC3E}">
        <p14:creationId xmlns:p14="http://schemas.microsoft.com/office/powerpoint/2010/main" val="171828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100B-FF07-44FD-BDE9-5A4380EB49AD}"/>
              </a:ext>
            </a:extLst>
          </p:cNvPr>
          <p:cNvSpPr>
            <a:spLocks noGrp="1"/>
          </p:cNvSpPr>
          <p:nvPr>
            <p:ph type="title"/>
          </p:nvPr>
        </p:nvSpPr>
        <p:spPr>
          <a:xfrm>
            <a:off x="2051720" y="274638"/>
            <a:ext cx="6635080" cy="1044287"/>
          </a:xfrm>
        </p:spPr>
        <p:txBody>
          <a:bodyPr/>
          <a:lstStyle/>
          <a:p>
            <a:r>
              <a:rPr lang="en-US" dirty="0"/>
              <a:t>An Example(contd..)</a:t>
            </a:r>
            <a:endParaRPr lang="en-IN" dirty="0"/>
          </a:p>
        </p:txBody>
      </p:sp>
      <p:pic>
        <p:nvPicPr>
          <p:cNvPr id="6" name="Content Placeholder 5">
            <a:extLst>
              <a:ext uri="{FF2B5EF4-FFF2-40B4-BE49-F238E27FC236}">
                <a16:creationId xmlns:a16="http://schemas.microsoft.com/office/drawing/2014/main" id="{73283E09-C4A0-4F1D-B1FD-4AC58E3BE94E}"/>
              </a:ext>
            </a:extLst>
          </p:cNvPr>
          <p:cNvPicPr>
            <a:picLocks noGrp="1" noChangeAspect="1"/>
          </p:cNvPicPr>
          <p:nvPr>
            <p:ph idx="1"/>
          </p:nvPr>
        </p:nvPicPr>
        <p:blipFill>
          <a:blip r:embed="rId2"/>
          <a:stretch>
            <a:fillRect/>
          </a:stretch>
        </p:blipFill>
        <p:spPr>
          <a:xfrm>
            <a:off x="578231" y="1600200"/>
            <a:ext cx="7987537" cy="4525963"/>
          </a:xfrm>
          <a:prstGeom prst="rect">
            <a:avLst/>
          </a:prstGeom>
        </p:spPr>
      </p:pic>
      <p:sp>
        <p:nvSpPr>
          <p:cNvPr id="4" name="Footer Placeholder 3">
            <a:extLst>
              <a:ext uri="{FF2B5EF4-FFF2-40B4-BE49-F238E27FC236}">
                <a16:creationId xmlns:a16="http://schemas.microsoft.com/office/drawing/2014/main" id="{7B79FFC4-AA22-443B-B859-66E3CB0667D4}"/>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08E1796-F5D5-439C-B41D-C6B0EF617E1C}"/>
              </a:ext>
            </a:extLst>
          </p:cNvPr>
          <p:cNvSpPr>
            <a:spLocks noGrp="1"/>
          </p:cNvSpPr>
          <p:nvPr>
            <p:ph type="sldNum" sz="quarter" idx="12"/>
          </p:nvPr>
        </p:nvSpPr>
        <p:spPr/>
        <p:txBody>
          <a:bodyPr/>
          <a:lstStyle/>
          <a:p>
            <a:fld id="{BB055922-87EB-483D-8474-2C9330A0D922}" type="slidenum">
              <a:rPr lang="en-US" smtClean="0"/>
              <a:t>170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3596540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6BF0-DD8E-4AA8-902B-DECDB4F0AD2D}"/>
              </a:ext>
            </a:extLst>
          </p:cNvPr>
          <p:cNvSpPr>
            <a:spLocks noGrp="1"/>
          </p:cNvSpPr>
          <p:nvPr>
            <p:ph type="title"/>
          </p:nvPr>
        </p:nvSpPr>
        <p:spPr>
          <a:xfrm>
            <a:off x="1331640" y="274638"/>
            <a:ext cx="7355160" cy="1044287"/>
          </a:xfrm>
        </p:spPr>
        <p:txBody>
          <a:bodyPr/>
          <a:lstStyle/>
          <a:p>
            <a:r>
              <a:rPr lang="en-US" dirty="0"/>
              <a:t>An Example(contd..)</a:t>
            </a:r>
            <a:endParaRPr lang="en-IN" dirty="0"/>
          </a:p>
        </p:txBody>
      </p:sp>
      <p:pic>
        <p:nvPicPr>
          <p:cNvPr id="6" name="Content Placeholder 5">
            <a:extLst>
              <a:ext uri="{FF2B5EF4-FFF2-40B4-BE49-F238E27FC236}">
                <a16:creationId xmlns:a16="http://schemas.microsoft.com/office/drawing/2014/main" id="{945A157B-58D7-41FE-9637-6B3414808B2E}"/>
              </a:ext>
            </a:extLst>
          </p:cNvPr>
          <p:cNvPicPr>
            <a:picLocks noGrp="1" noChangeAspect="1"/>
          </p:cNvPicPr>
          <p:nvPr>
            <p:ph idx="1"/>
          </p:nvPr>
        </p:nvPicPr>
        <p:blipFill>
          <a:blip r:embed="rId2"/>
          <a:stretch>
            <a:fillRect/>
          </a:stretch>
        </p:blipFill>
        <p:spPr>
          <a:xfrm>
            <a:off x="556731" y="1600200"/>
            <a:ext cx="8030538" cy="4525963"/>
          </a:xfrm>
          <a:prstGeom prst="rect">
            <a:avLst/>
          </a:prstGeom>
        </p:spPr>
      </p:pic>
      <p:sp>
        <p:nvSpPr>
          <p:cNvPr id="4" name="Footer Placeholder 3">
            <a:extLst>
              <a:ext uri="{FF2B5EF4-FFF2-40B4-BE49-F238E27FC236}">
                <a16:creationId xmlns:a16="http://schemas.microsoft.com/office/drawing/2014/main" id="{8A1E5644-7A9C-448C-BB5E-37DB88165A4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50272F3-DF6E-45C8-9264-E139A46E120D}"/>
              </a:ext>
            </a:extLst>
          </p:cNvPr>
          <p:cNvSpPr>
            <a:spLocks noGrp="1"/>
          </p:cNvSpPr>
          <p:nvPr>
            <p:ph type="sldNum" sz="quarter" idx="12"/>
          </p:nvPr>
        </p:nvSpPr>
        <p:spPr/>
        <p:txBody>
          <a:bodyPr/>
          <a:lstStyle/>
          <a:p>
            <a:fld id="{BB055922-87EB-483D-8474-2C9330A0D922}" type="slidenum">
              <a:rPr lang="en-US" smtClean="0"/>
              <a:t>171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08167889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22"/>
            <a:ext cx="8229600" cy="729754"/>
          </a:xfrm>
        </p:spPr>
        <p:txBody>
          <a:bodyPr>
            <a:normAutofit/>
          </a:bodyPr>
          <a:lstStyle/>
          <a:p>
            <a:r>
              <a:rPr lang="en-US" sz="3600" dirty="0">
                <a:latin typeface="Times New Roman" panose="02020603050405020304" pitchFamily="18" charset="0"/>
                <a:cs typeface="Times New Roman" panose="02020603050405020304" pitchFamily="18" charset="0"/>
              </a:rPr>
              <a:t>Fuzzy Rule Based System</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850876"/>
            <a:ext cx="8229600" cy="5275287"/>
          </a:xfrm>
        </p:spPr>
        <p:txBody>
          <a:bodyPr/>
          <a:lstStyle/>
          <a:p>
            <a:pPr marL="0" indent="0">
              <a:buNone/>
            </a:pPr>
            <a:r>
              <a:rPr lang="en-US" sz="2000" dirty="0" smtClean="0">
                <a:latin typeface="Times New Roman" panose="02020603050405020304" pitchFamily="18" charset="0"/>
                <a:cs typeface="Times New Roman" panose="02020603050405020304" pitchFamily="18" charset="0"/>
              </a:rPr>
              <a:t>Based </a:t>
            </a:r>
            <a:r>
              <a:rPr lang="en-US" sz="2000" dirty="0">
                <a:latin typeface="Times New Roman" panose="02020603050405020304" pitchFamily="18" charset="0"/>
                <a:cs typeface="Times New Roman" panose="02020603050405020304" pitchFamily="18" charset="0"/>
              </a:rPr>
              <a:t>on fuzzy concepts to address complex real-world </a:t>
            </a:r>
            <a:r>
              <a:rPr lang="en-US" sz="2000" dirty="0" smtClean="0">
                <a:latin typeface="Times New Roman" panose="02020603050405020304" pitchFamily="18" charset="0"/>
                <a:cs typeface="Times New Roman" panose="02020603050405020304" pitchFamily="18" charset="0"/>
              </a:rPr>
              <a:t>problems.</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7" name="Rectangle 6"/>
          <p:cNvSpPr/>
          <p:nvPr/>
        </p:nvSpPr>
        <p:spPr>
          <a:xfrm>
            <a:off x="457200" y="1265671"/>
            <a:ext cx="7966078"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Fuzzy </a:t>
            </a:r>
            <a:r>
              <a:rPr lang="en-US" sz="2000" dirty="0">
                <a:latin typeface="Times New Roman" panose="02020603050405020304" pitchFamily="18" charset="0"/>
                <a:cs typeface="Times New Roman" panose="02020603050405020304" pitchFamily="18" charset="0"/>
              </a:rPr>
              <a:t>rule-based systems are rule-based systems, where fuzzy sets and fuzzy logic are used as tools for representing different forms of knowledge about the problem at hand, as well as for modeling the interactions and relationships existing between its variables.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003905"/>
            <a:ext cx="6912768" cy="3122258"/>
          </a:xfrm>
          <a:prstGeom prst="rect">
            <a:avLst/>
          </a:prstGeom>
        </p:spPr>
      </p:pic>
    </p:spTree>
    <p:extLst>
      <p:ext uri="{BB962C8B-B14F-4D97-AF65-F5344CB8AC3E}">
        <p14:creationId xmlns:p14="http://schemas.microsoft.com/office/powerpoint/2010/main" val="19899057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There are two types of methods used in </a:t>
            </a:r>
            <a:r>
              <a:rPr lang="en-US" sz="2400" dirty="0">
                <a:latin typeface="Times New Roman" panose="02020603050405020304" pitchFamily="18" charset="0"/>
                <a:cs typeface="Times New Roman" panose="02020603050405020304" pitchFamily="18" charset="0"/>
              </a:rPr>
              <a:t>Fuzzy Inference </a:t>
            </a:r>
            <a:r>
              <a:rPr lang="en-US" sz="2400" dirty="0" err="1">
                <a:latin typeface="Times New Roman" panose="02020603050405020304" pitchFamily="18" charset="0"/>
                <a:cs typeface="Times New Roman" panose="02020603050405020304" pitchFamily="18" charset="0"/>
              </a:rPr>
              <a:t>System,which</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are following:-</a:t>
            </a:r>
          </a:p>
          <a:p>
            <a:pPr marL="0" indent="0">
              <a:buNone/>
            </a:pP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Mamdani</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Fuzzy Inference System</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(ii)Takagi-</a:t>
            </a:r>
            <a:r>
              <a:rPr lang="en-US" sz="2400" dirty="0" err="1" smtClean="0">
                <a:latin typeface="Times New Roman" panose="02020603050405020304" pitchFamily="18" charset="0"/>
                <a:cs typeface="Times New Roman" panose="02020603050405020304" pitchFamily="18" charset="0"/>
              </a:rPr>
              <a:t>Sugeno</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Fuzzy Model (TS Method)</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257755247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6632"/>
            <a:ext cx="7886700" cy="738625"/>
          </a:xfrm>
        </p:spPr>
        <p:txBody>
          <a:bodyPr>
            <a:normAutofit fontScale="90000"/>
          </a:bodyPr>
          <a:lstStyle/>
          <a:p>
            <a:r>
              <a:rPr lang="en-US" sz="3100" b="1" dirty="0" smtClean="0">
                <a:latin typeface="Times New Roman" panose="02020603050405020304" pitchFamily="18" charset="0"/>
                <a:cs typeface="Times New Roman" panose="02020603050405020304" pitchFamily="18" charset="0"/>
              </a:rPr>
              <a:t/>
            </a:r>
            <a:br>
              <a:rPr lang="en-US" sz="3100" b="1" dirty="0" smtClean="0">
                <a:latin typeface="Times New Roman" panose="02020603050405020304" pitchFamily="18" charset="0"/>
                <a:cs typeface="Times New Roman" panose="02020603050405020304" pitchFamily="18" charset="0"/>
              </a:rPr>
            </a:br>
            <a:r>
              <a:rPr lang="en-US" sz="3100" b="1" dirty="0" err="1" smtClean="0">
                <a:latin typeface="Times New Roman" panose="02020603050405020304" pitchFamily="18" charset="0"/>
                <a:cs typeface="Times New Roman" panose="02020603050405020304" pitchFamily="18" charset="0"/>
              </a:rPr>
              <a:t>Mamdani</a:t>
            </a:r>
            <a:r>
              <a:rPr lang="en-US" sz="3100" b="1" dirty="0" smtClean="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Fuzzy Inference System</a:t>
            </a:r>
            <a:r>
              <a:rPr lang="en-US" b="1" dirty="0"/>
              <a:t/>
            </a:r>
            <a:br>
              <a:rPr lang="en-US" b="1" dirty="0"/>
            </a:br>
            <a:endParaRPr lang="en-US" dirty="0"/>
          </a:p>
        </p:txBody>
      </p:sp>
      <p:sp>
        <p:nvSpPr>
          <p:cNvPr id="3" name="Content Placeholder 2"/>
          <p:cNvSpPr>
            <a:spLocks noGrp="1"/>
          </p:cNvSpPr>
          <p:nvPr>
            <p:ph idx="1"/>
          </p:nvPr>
        </p:nvSpPr>
        <p:spPr>
          <a:xfrm>
            <a:off x="628650" y="1581688"/>
            <a:ext cx="7886700" cy="4799640"/>
          </a:xfrm>
        </p:spPr>
        <p:txBody>
          <a:bodyPr>
            <a:normAutofit fontScale="40000" lnSpcReduction="20000"/>
          </a:bodyPr>
          <a:lstStyle/>
          <a:p>
            <a:pPr marL="0" indent="0">
              <a:buNone/>
            </a:pPr>
            <a:r>
              <a:rPr lang="en-US" sz="5000" dirty="0">
                <a:latin typeface="Times New Roman" panose="02020603050405020304" pitchFamily="18" charset="0"/>
                <a:cs typeface="Times New Roman" panose="02020603050405020304" pitchFamily="18" charset="0"/>
              </a:rPr>
              <a:t>P</a:t>
            </a:r>
            <a:r>
              <a:rPr lang="en-US" sz="5000" dirty="0" smtClean="0">
                <a:latin typeface="Times New Roman" panose="02020603050405020304" pitchFamily="18" charset="0"/>
                <a:cs typeface="Times New Roman" panose="02020603050405020304" pitchFamily="18" charset="0"/>
              </a:rPr>
              <a:t>roposed </a:t>
            </a:r>
            <a:r>
              <a:rPr lang="en-US" sz="5000" dirty="0">
                <a:latin typeface="Times New Roman" panose="02020603050405020304" pitchFamily="18" charset="0"/>
                <a:cs typeface="Times New Roman" panose="02020603050405020304" pitchFamily="18" charset="0"/>
              </a:rPr>
              <a:t>in 1975 by </a:t>
            </a:r>
            <a:r>
              <a:rPr lang="en-US" sz="5000" dirty="0" err="1">
                <a:latin typeface="Times New Roman" panose="02020603050405020304" pitchFamily="18" charset="0"/>
                <a:cs typeface="Times New Roman" panose="02020603050405020304" pitchFamily="18" charset="0"/>
              </a:rPr>
              <a:t>Ebhasim</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Mamdani</a:t>
            </a:r>
            <a:r>
              <a:rPr lang="en-US" sz="5000" dirty="0">
                <a:latin typeface="Times New Roman" panose="02020603050405020304" pitchFamily="18" charset="0"/>
                <a:cs typeface="Times New Roman" panose="02020603050405020304" pitchFamily="18" charset="0"/>
              </a:rPr>
              <a:t>. Basically, it was anticipated to control a steam engine and boiler combination by synthesizing a set of fuzzy rules obtained from people working on the system.</a:t>
            </a:r>
          </a:p>
          <a:p>
            <a:r>
              <a:rPr lang="en-US" sz="5000" b="1" dirty="0">
                <a:latin typeface="Times New Roman" panose="02020603050405020304" pitchFamily="18" charset="0"/>
                <a:cs typeface="Times New Roman" panose="02020603050405020304" pitchFamily="18" charset="0"/>
              </a:rPr>
              <a:t>Steps for Computing the Output</a:t>
            </a:r>
          </a:p>
          <a:p>
            <a:r>
              <a:rPr lang="en-US" sz="5000" dirty="0">
                <a:latin typeface="Times New Roman" panose="02020603050405020304" pitchFamily="18" charset="0"/>
                <a:cs typeface="Times New Roman" panose="02020603050405020304" pitchFamily="18" charset="0"/>
              </a:rPr>
              <a:t>Following steps need to be followed to compute the output from this FIS −</a:t>
            </a:r>
          </a:p>
          <a:p>
            <a:r>
              <a:rPr lang="en-US" sz="5000" b="1" dirty="0">
                <a:latin typeface="Times New Roman" panose="02020603050405020304" pitchFamily="18" charset="0"/>
                <a:cs typeface="Times New Roman" panose="02020603050405020304" pitchFamily="18" charset="0"/>
              </a:rPr>
              <a:t>Step 1</a:t>
            </a:r>
            <a:r>
              <a:rPr lang="en-US" sz="5000" dirty="0">
                <a:latin typeface="Times New Roman" panose="02020603050405020304" pitchFamily="18" charset="0"/>
                <a:cs typeface="Times New Roman" panose="02020603050405020304" pitchFamily="18" charset="0"/>
              </a:rPr>
              <a:t> − Set of fuzzy rules need to be determined in this step.</a:t>
            </a:r>
          </a:p>
          <a:p>
            <a:r>
              <a:rPr lang="en-US" sz="5000" b="1" dirty="0">
                <a:latin typeface="Times New Roman" panose="02020603050405020304" pitchFamily="18" charset="0"/>
                <a:cs typeface="Times New Roman" panose="02020603050405020304" pitchFamily="18" charset="0"/>
              </a:rPr>
              <a:t>Step 2</a:t>
            </a:r>
            <a:r>
              <a:rPr lang="en-US" sz="5000" dirty="0">
                <a:latin typeface="Times New Roman" panose="02020603050405020304" pitchFamily="18" charset="0"/>
                <a:cs typeface="Times New Roman" panose="02020603050405020304" pitchFamily="18" charset="0"/>
              </a:rPr>
              <a:t> − In this step, by using input membership function, the input would be made fuzzy.</a:t>
            </a:r>
          </a:p>
          <a:p>
            <a:r>
              <a:rPr lang="en-US" sz="5000" b="1" dirty="0">
                <a:latin typeface="Times New Roman" panose="02020603050405020304" pitchFamily="18" charset="0"/>
                <a:cs typeface="Times New Roman" panose="02020603050405020304" pitchFamily="18" charset="0"/>
              </a:rPr>
              <a:t>Step 3</a:t>
            </a:r>
            <a:r>
              <a:rPr lang="en-US" sz="5000" dirty="0">
                <a:latin typeface="Times New Roman" panose="02020603050405020304" pitchFamily="18" charset="0"/>
                <a:cs typeface="Times New Roman" panose="02020603050405020304" pitchFamily="18" charset="0"/>
              </a:rPr>
              <a:t> − Now establish the rule strength by combining the </a:t>
            </a:r>
            <a:r>
              <a:rPr lang="en-US" sz="5000" dirty="0" err="1">
                <a:latin typeface="Times New Roman" panose="02020603050405020304" pitchFamily="18" charset="0"/>
                <a:cs typeface="Times New Roman" panose="02020603050405020304" pitchFamily="18" charset="0"/>
              </a:rPr>
              <a:t>fuzzified</a:t>
            </a:r>
            <a:r>
              <a:rPr lang="en-US" sz="5000" dirty="0">
                <a:latin typeface="Times New Roman" panose="02020603050405020304" pitchFamily="18" charset="0"/>
                <a:cs typeface="Times New Roman" panose="02020603050405020304" pitchFamily="18" charset="0"/>
              </a:rPr>
              <a:t> inputs according to fuzzy rules.</a:t>
            </a:r>
          </a:p>
          <a:p>
            <a:r>
              <a:rPr lang="en-US" sz="5000" b="1" dirty="0">
                <a:latin typeface="Times New Roman" panose="02020603050405020304" pitchFamily="18" charset="0"/>
                <a:cs typeface="Times New Roman" panose="02020603050405020304" pitchFamily="18" charset="0"/>
              </a:rPr>
              <a:t>Step 4</a:t>
            </a:r>
            <a:r>
              <a:rPr lang="en-US" sz="5000" dirty="0">
                <a:latin typeface="Times New Roman" panose="02020603050405020304" pitchFamily="18" charset="0"/>
                <a:cs typeface="Times New Roman" panose="02020603050405020304" pitchFamily="18" charset="0"/>
              </a:rPr>
              <a:t> − In this step, determine the consequent of rule by combining the rule strength and the output membership function.</a:t>
            </a:r>
          </a:p>
          <a:p>
            <a:r>
              <a:rPr lang="en-US" sz="5000" b="1" dirty="0">
                <a:latin typeface="Times New Roman" panose="02020603050405020304" pitchFamily="18" charset="0"/>
                <a:cs typeface="Times New Roman" panose="02020603050405020304" pitchFamily="18" charset="0"/>
              </a:rPr>
              <a:t>Step 5</a:t>
            </a:r>
            <a:r>
              <a:rPr lang="en-US" sz="5000" dirty="0">
                <a:latin typeface="Times New Roman" panose="02020603050405020304" pitchFamily="18" charset="0"/>
                <a:cs typeface="Times New Roman" panose="02020603050405020304" pitchFamily="18" charset="0"/>
              </a:rPr>
              <a:t> − For getting output distribution combine all the consequents.</a:t>
            </a:r>
          </a:p>
          <a:p>
            <a:r>
              <a:rPr lang="en-US" sz="5000" b="1" dirty="0">
                <a:latin typeface="Times New Roman" panose="02020603050405020304" pitchFamily="18" charset="0"/>
                <a:cs typeface="Times New Roman" panose="02020603050405020304" pitchFamily="18" charset="0"/>
              </a:rPr>
              <a:t>Step 6</a:t>
            </a:r>
            <a:r>
              <a:rPr lang="en-US" sz="5000" dirty="0">
                <a:latin typeface="Times New Roman" panose="02020603050405020304" pitchFamily="18" charset="0"/>
                <a:cs typeface="Times New Roman" panose="02020603050405020304" pitchFamily="18" charset="0"/>
              </a:rPr>
              <a:t> − Finally, a </a:t>
            </a:r>
            <a:r>
              <a:rPr lang="en-US" sz="5000" dirty="0" err="1">
                <a:latin typeface="Times New Roman" panose="02020603050405020304" pitchFamily="18" charset="0"/>
                <a:cs typeface="Times New Roman" panose="02020603050405020304" pitchFamily="18" charset="0"/>
              </a:rPr>
              <a:t>defuzzified</a:t>
            </a:r>
            <a:r>
              <a:rPr lang="en-US" sz="5000" dirty="0">
                <a:latin typeface="Times New Roman" panose="02020603050405020304" pitchFamily="18" charset="0"/>
                <a:cs typeface="Times New Roman" panose="02020603050405020304" pitchFamily="18" charset="0"/>
              </a:rPr>
              <a:t> output distribution is obtained.</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68551409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330" y="548680"/>
            <a:ext cx="7886700" cy="396025"/>
          </a:xfrm>
        </p:spPr>
        <p:txBody>
          <a:bodyPr>
            <a:noAutofit/>
          </a:bodyPr>
          <a:lstStyle/>
          <a:p>
            <a:r>
              <a:rPr lang="en-US" sz="2800" b="1" dirty="0">
                <a:latin typeface="Times New Roman" panose="02020603050405020304" pitchFamily="18" charset="0"/>
                <a:cs typeface="Times New Roman" panose="02020603050405020304" pitchFamily="18" charset="0"/>
              </a:rPr>
              <a:t>Takagi-</a:t>
            </a:r>
            <a:r>
              <a:rPr lang="en-US" sz="2800" b="1" dirty="0" err="1">
                <a:latin typeface="Times New Roman" panose="02020603050405020304" pitchFamily="18" charset="0"/>
                <a:cs typeface="Times New Roman" panose="02020603050405020304" pitchFamily="18" charset="0"/>
              </a:rPr>
              <a:t>Sugeno</a:t>
            </a:r>
            <a:r>
              <a:rPr lang="en-US" sz="2800" b="1" dirty="0">
                <a:latin typeface="Times New Roman" panose="02020603050405020304" pitchFamily="18" charset="0"/>
                <a:cs typeface="Times New Roman" panose="02020603050405020304" pitchFamily="18" charset="0"/>
              </a:rPr>
              <a:t> Fuzzy Model (TS Method)</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r>
            <a:br>
              <a:rPr lang="en-US" sz="2800" b="1"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552710"/>
            <a:ext cx="7886700" cy="4828617"/>
          </a:xfrm>
        </p:spPr>
        <p:txBody>
          <a:bodyPr>
            <a:normAutofit fontScale="47500" lnSpcReduction="20000"/>
          </a:bodyPr>
          <a:lstStyle/>
          <a:p>
            <a:pPr marL="0" indent="0">
              <a:buNone/>
            </a:pPr>
            <a:r>
              <a:rPr lang="en-US" sz="4200" dirty="0">
                <a:latin typeface="Times New Roman" panose="02020603050405020304" pitchFamily="18" charset="0"/>
                <a:cs typeface="Times New Roman" panose="02020603050405020304" pitchFamily="18" charset="0"/>
              </a:rPr>
              <a:t>P</a:t>
            </a:r>
            <a:r>
              <a:rPr lang="en-US" sz="4200" dirty="0" smtClean="0">
                <a:latin typeface="Times New Roman" panose="02020603050405020304" pitchFamily="18" charset="0"/>
                <a:cs typeface="Times New Roman" panose="02020603050405020304" pitchFamily="18" charset="0"/>
              </a:rPr>
              <a:t>roposed </a:t>
            </a:r>
            <a:r>
              <a:rPr lang="en-US" sz="4200" dirty="0">
                <a:latin typeface="Times New Roman" panose="02020603050405020304" pitchFamily="18" charset="0"/>
                <a:cs typeface="Times New Roman" panose="02020603050405020304" pitchFamily="18" charset="0"/>
              </a:rPr>
              <a:t>by Takagi, </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and Kang in 1985. Format of this rule is given as −</a:t>
            </a:r>
          </a:p>
          <a:p>
            <a:pPr marL="0" indent="0">
              <a:buNone/>
            </a:pPr>
            <a:r>
              <a:rPr lang="en-US" sz="4200" i="1" dirty="0" smtClean="0">
                <a:latin typeface="Times New Roman" panose="02020603050405020304" pitchFamily="18" charset="0"/>
                <a:cs typeface="Times New Roman" panose="02020603050405020304" pitchFamily="18" charset="0"/>
              </a:rPr>
              <a:t>            IF </a:t>
            </a:r>
            <a:r>
              <a:rPr lang="en-US" sz="4200" i="1" dirty="0">
                <a:latin typeface="Times New Roman" panose="02020603050405020304" pitchFamily="18" charset="0"/>
                <a:cs typeface="Times New Roman" panose="02020603050405020304" pitchFamily="18" charset="0"/>
              </a:rPr>
              <a:t>x is A and y is B THEN Z = </a:t>
            </a:r>
            <a:r>
              <a:rPr lang="en-US" sz="4200" i="1" dirty="0" smtClean="0">
                <a:latin typeface="Times New Roman" panose="02020603050405020304" pitchFamily="18" charset="0"/>
                <a:cs typeface="Times New Roman" panose="02020603050405020304" pitchFamily="18" charset="0"/>
              </a:rPr>
              <a:t>f(</a:t>
            </a:r>
            <a:r>
              <a:rPr lang="en-US" sz="4200" i="1" dirty="0" err="1" smtClean="0">
                <a:latin typeface="Times New Roman" panose="02020603050405020304" pitchFamily="18" charset="0"/>
                <a:cs typeface="Times New Roman" panose="02020603050405020304" pitchFamily="18" charset="0"/>
              </a:rPr>
              <a:t>x,y</a:t>
            </a:r>
            <a:r>
              <a:rPr lang="en-US" sz="4200" i="1" dirty="0" smtClean="0">
                <a:latin typeface="Times New Roman" panose="02020603050405020304" pitchFamily="18" charset="0"/>
                <a:cs typeface="Times New Roman" panose="02020603050405020304" pitchFamily="18" charset="0"/>
              </a:rPr>
              <a:t>)</a:t>
            </a:r>
            <a:r>
              <a:rPr lang="en-US" sz="4200" dirty="0" smtClean="0">
                <a:latin typeface="Times New Roman" panose="02020603050405020304" pitchFamily="18" charset="0"/>
                <a:cs typeface="Times New Roman" panose="02020603050405020304" pitchFamily="18" charset="0"/>
              </a:rPr>
              <a:t>,Here</a:t>
            </a:r>
            <a:r>
              <a:rPr lang="en-US" sz="4200" dirty="0">
                <a:latin typeface="Times New Roman" panose="02020603050405020304" pitchFamily="18" charset="0"/>
                <a:cs typeface="Times New Roman" panose="02020603050405020304" pitchFamily="18" charset="0"/>
              </a:rPr>
              <a:t>, </a:t>
            </a:r>
            <a:r>
              <a:rPr lang="en-US" sz="4200" i="1" dirty="0">
                <a:latin typeface="Times New Roman" panose="02020603050405020304" pitchFamily="18" charset="0"/>
                <a:cs typeface="Times New Roman" panose="02020603050405020304" pitchFamily="18" charset="0"/>
              </a:rPr>
              <a:t>AB</a:t>
            </a:r>
            <a:r>
              <a:rPr lang="en-US" sz="4200" dirty="0">
                <a:latin typeface="Times New Roman" panose="02020603050405020304" pitchFamily="18" charset="0"/>
                <a:cs typeface="Times New Roman" panose="02020603050405020304" pitchFamily="18" charset="0"/>
              </a:rPr>
              <a:t> are fuzzy sets in antecedents and </a:t>
            </a:r>
            <a:r>
              <a:rPr lang="en-US" sz="4200" i="1" dirty="0">
                <a:latin typeface="Times New Roman" panose="02020603050405020304" pitchFamily="18" charset="0"/>
                <a:cs typeface="Times New Roman" panose="02020603050405020304" pitchFamily="18" charset="0"/>
              </a:rPr>
              <a:t>z = f(</a:t>
            </a:r>
            <a:r>
              <a:rPr lang="en-US" sz="4200" i="1" dirty="0" err="1">
                <a:latin typeface="Times New Roman" panose="02020603050405020304" pitchFamily="18" charset="0"/>
                <a:cs typeface="Times New Roman" panose="02020603050405020304" pitchFamily="18" charset="0"/>
              </a:rPr>
              <a:t>x,y</a:t>
            </a:r>
            <a:r>
              <a:rPr lang="en-US" sz="4200" i="1" dirty="0">
                <a:latin typeface="Times New Roman" panose="02020603050405020304" pitchFamily="18" charset="0"/>
                <a:cs typeface="Times New Roman" panose="02020603050405020304" pitchFamily="18" charset="0"/>
              </a:rPr>
              <a:t>)</a:t>
            </a:r>
            <a:r>
              <a:rPr lang="en-US" sz="4200" dirty="0">
                <a:latin typeface="Times New Roman" panose="02020603050405020304" pitchFamily="18" charset="0"/>
                <a:cs typeface="Times New Roman" panose="02020603050405020304" pitchFamily="18" charset="0"/>
              </a:rPr>
              <a:t> is a crisp function in the consequent.</a:t>
            </a:r>
          </a:p>
          <a:p>
            <a:pPr marL="0" indent="0">
              <a:buNone/>
            </a:pPr>
            <a:r>
              <a:rPr lang="en-US" sz="4200" b="1" dirty="0">
                <a:latin typeface="Times New Roman" panose="02020603050405020304" pitchFamily="18" charset="0"/>
                <a:cs typeface="Times New Roman" panose="02020603050405020304" pitchFamily="18" charset="0"/>
              </a:rPr>
              <a:t>Fuzzy Inference Process</a:t>
            </a:r>
          </a:p>
          <a:p>
            <a:pPr marL="0" indent="0">
              <a:buNone/>
            </a:pPr>
            <a:r>
              <a:rPr lang="en-US" sz="4200" dirty="0">
                <a:latin typeface="Times New Roman" panose="02020603050405020304" pitchFamily="18" charset="0"/>
                <a:cs typeface="Times New Roman" panose="02020603050405020304" pitchFamily="18" charset="0"/>
              </a:rPr>
              <a:t>The fuzzy inference process under Takagi-</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Fuzzy Model (TS Method) works in the following way −</a:t>
            </a:r>
          </a:p>
          <a:p>
            <a:pPr marL="0" indent="0">
              <a:buNone/>
            </a:pPr>
            <a:r>
              <a:rPr lang="en-US" sz="4200" b="1" dirty="0">
                <a:latin typeface="Times New Roman" panose="02020603050405020304" pitchFamily="18" charset="0"/>
                <a:cs typeface="Times New Roman" panose="02020603050405020304" pitchFamily="18" charset="0"/>
              </a:rPr>
              <a:t>Step 1: </a:t>
            </a:r>
            <a:r>
              <a:rPr lang="en-US" sz="4200" b="1" dirty="0" err="1">
                <a:latin typeface="Times New Roman" panose="02020603050405020304" pitchFamily="18" charset="0"/>
                <a:cs typeface="Times New Roman" panose="02020603050405020304" pitchFamily="18" charset="0"/>
              </a:rPr>
              <a:t>Fuzzifying</a:t>
            </a:r>
            <a:r>
              <a:rPr lang="en-US" sz="4200" b="1" dirty="0">
                <a:latin typeface="Times New Roman" panose="02020603050405020304" pitchFamily="18" charset="0"/>
                <a:cs typeface="Times New Roman" panose="02020603050405020304" pitchFamily="18" charset="0"/>
              </a:rPr>
              <a:t> the inputs</a:t>
            </a:r>
            <a:r>
              <a:rPr lang="en-US" sz="4200" dirty="0">
                <a:latin typeface="Times New Roman" panose="02020603050405020304" pitchFamily="18" charset="0"/>
                <a:cs typeface="Times New Roman" panose="02020603050405020304" pitchFamily="18" charset="0"/>
              </a:rPr>
              <a:t> − Here, the inputs of the system are made fuzzy.</a:t>
            </a:r>
          </a:p>
          <a:p>
            <a:pPr marL="0" indent="0">
              <a:buNone/>
            </a:pPr>
            <a:r>
              <a:rPr lang="en-US" sz="4200" b="1" dirty="0">
                <a:latin typeface="Times New Roman" panose="02020603050405020304" pitchFamily="18" charset="0"/>
                <a:cs typeface="Times New Roman" panose="02020603050405020304" pitchFamily="18" charset="0"/>
              </a:rPr>
              <a:t>Step 2: Applying the fuzzy operator</a:t>
            </a:r>
            <a:r>
              <a:rPr lang="en-US" sz="4200" dirty="0">
                <a:latin typeface="Times New Roman" panose="02020603050405020304" pitchFamily="18" charset="0"/>
                <a:cs typeface="Times New Roman" panose="02020603050405020304" pitchFamily="18" charset="0"/>
              </a:rPr>
              <a:t> − In this step, the fuzzy operators must be applied to get the output.</a:t>
            </a:r>
          </a:p>
          <a:p>
            <a:pPr marL="0" indent="0">
              <a:buNone/>
            </a:pPr>
            <a:r>
              <a:rPr lang="en-US" sz="4200" b="1" dirty="0">
                <a:latin typeface="Times New Roman" panose="02020603050405020304" pitchFamily="18" charset="0"/>
                <a:cs typeface="Times New Roman" panose="02020603050405020304" pitchFamily="18" charset="0"/>
              </a:rPr>
              <a:t>Rule Format of the </a:t>
            </a:r>
            <a:r>
              <a:rPr lang="en-US" sz="4200" b="1" dirty="0" err="1">
                <a:latin typeface="Times New Roman" panose="02020603050405020304" pitchFamily="18" charset="0"/>
                <a:cs typeface="Times New Roman" panose="02020603050405020304" pitchFamily="18" charset="0"/>
              </a:rPr>
              <a:t>Sugeno</a:t>
            </a:r>
            <a:r>
              <a:rPr lang="en-US" sz="4200" b="1" dirty="0">
                <a:latin typeface="Times New Roman" panose="02020603050405020304" pitchFamily="18" charset="0"/>
                <a:cs typeface="Times New Roman" panose="02020603050405020304" pitchFamily="18" charset="0"/>
              </a:rPr>
              <a:t> Form</a:t>
            </a:r>
          </a:p>
          <a:p>
            <a:pPr marL="0" indent="0">
              <a:buNone/>
            </a:pPr>
            <a:r>
              <a:rPr lang="en-US" sz="4200" dirty="0" smtClean="0">
                <a:latin typeface="Times New Roman" panose="02020603050405020304" pitchFamily="18" charset="0"/>
                <a:cs typeface="Times New Roman" panose="02020603050405020304" pitchFamily="18" charset="0"/>
              </a:rPr>
              <a:t>         The </a:t>
            </a:r>
            <a:r>
              <a:rPr lang="en-US" sz="4200" dirty="0">
                <a:latin typeface="Times New Roman" panose="02020603050405020304" pitchFamily="18" charset="0"/>
                <a:cs typeface="Times New Roman" panose="02020603050405020304" pitchFamily="18" charset="0"/>
              </a:rPr>
              <a:t>rule format of </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form is given by −</a:t>
            </a:r>
          </a:p>
          <a:p>
            <a:pPr marL="0" indent="0">
              <a:buNone/>
            </a:pPr>
            <a:r>
              <a:rPr lang="en-US" sz="4200" i="1" dirty="0" smtClean="0">
                <a:latin typeface="Times New Roman" panose="02020603050405020304" pitchFamily="18" charset="0"/>
                <a:cs typeface="Times New Roman" panose="02020603050405020304" pitchFamily="18" charset="0"/>
              </a:rPr>
              <a:t>                  if </a:t>
            </a:r>
            <a:r>
              <a:rPr lang="en-US" sz="4200" i="1" dirty="0">
                <a:latin typeface="Times New Roman" panose="02020603050405020304" pitchFamily="18" charset="0"/>
                <a:cs typeface="Times New Roman" panose="02020603050405020304" pitchFamily="18" charset="0"/>
              </a:rPr>
              <a:t>7 = x and 9 = y then output is z = </a:t>
            </a:r>
            <a:r>
              <a:rPr lang="en-US" sz="4200" i="1" dirty="0" err="1">
                <a:latin typeface="Times New Roman" panose="02020603050405020304" pitchFamily="18" charset="0"/>
                <a:cs typeface="Times New Roman" panose="02020603050405020304" pitchFamily="18" charset="0"/>
              </a:rPr>
              <a:t>ax+by+c</a:t>
            </a:r>
            <a:endParaRPr lang="en-US" sz="4200"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080120" cy="715591"/>
          </a:xfrm>
          <a:prstGeom prst="rect">
            <a:avLst/>
          </a:prstGeom>
        </p:spPr>
      </p:pic>
    </p:spTree>
    <p:extLst>
      <p:ext uri="{BB962C8B-B14F-4D97-AF65-F5344CB8AC3E}">
        <p14:creationId xmlns:p14="http://schemas.microsoft.com/office/powerpoint/2010/main" val="222347290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6" y="243385"/>
            <a:ext cx="8229600" cy="562074"/>
          </a:xfrm>
        </p:spPr>
        <p:txBody>
          <a:bodyPr>
            <a:noAutofit/>
          </a:bodyPr>
          <a:lstStyle/>
          <a:p>
            <a:r>
              <a:rPr lang="en-US" sz="3600" dirty="0" smtClean="0">
                <a:latin typeface="Times New Roman" panose="02020603050405020304" pitchFamily="18" charset="0"/>
                <a:cs typeface="Times New Roman" panose="02020603050405020304" pitchFamily="18" charset="0"/>
              </a:rPr>
              <a:t>Fuzzification</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9512" y="805459"/>
            <a:ext cx="8856984" cy="591601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It is the method of transforming a crisp quantity(set) into a fuzzy quantity(set). This can be achieved by identifying the various known crisp and deterministic quantities as completely nondeterministic and quite uncertain in nature.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uncertainty may have emerged because of vagueness and imprecision which then lead the variables to be represented by a membership function as they can be fuzzy in </a:t>
            </a:r>
            <a:r>
              <a:rPr lang="en-US" sz="2000" dirty="0" smtClean="0">
                <a:latin typeface="Times New Roman" panose="02020603050405020304" pitchFamily="18" charset="0"/>
                <a:cs typeface="Times New Roman" panose="02020603050405020304" pitchFamily="18" charset="0"/>
              </a:rPr>
              <a:t>nature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i.e. In this ,precise </a:t>
            </a:r>
            <a:r>
              <a:rPr lang="en-US" sz="2000" dirty="0">
                <a:latin typeface="Times New Roman" panose="02020603050405020304" pitchFamily="18" charset="0"/>
                <a:cs typeface="Times New Roman" panose="02020603050405020304" pitchFamily="18" charset="0"/>
              </a:rPr>
              <a:t>data is converted into imprecise data.</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 when I say the temperature is 45° Celsius the viewer converts the crisp input value into a linguistic variable like favorable temperature for the human body, hot or cold</a:t>
            </a:r>
            <a:r>
              <a:rPr lang="en-US" sz="20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US" sz="2000" dirty="0"/>
              <a:t>It can use IF-THEN rules for </a:t>
            </a:r>
            <a:r>
              <a:rPr lang="en-US" sz="2000" dirty="0" err="1"/>
              <a:t>fuzzifying</a:t>
            </a:r>
            <a:r>
              <a:rPr lang="en-US" sz="2000" dirty="0"/>
              <a:t> the crisp </a:t>
            </a:r>
            <a:r>
              <a:rPr lang="en-US" sz="2000" dirty="0" smtClean="0"/>
              <a:t>value. In this, some methods are used such as  </a:t>
            </a:r>
            <a:r>
              <a:rPr lang="en-US" sz="2000" dirty="0"/>
              <a:t>Intuition, inference, rank ordering, angular fuzzy sets, neural network, </a:t>
            </a:r>
            <a:r>
              <a:rPr lang="en-US" sz="2000" dirty="0" smtClean="0"/>
              <a:t>etc.</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14320836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Aerospace: </a:t>
            </a:r>
            <a:r>
              <a:rPr lang="en-US" dirty="0" smtClean="0">
                <a:latin typeface="Times New Roman" panose="02020603050405020304" pitchFamily="18" charset="0"/>
                <a:cs typeface="Times New Roman" panose="02020603050405020304" pitchFamily="18" charset="0"/>
              </a:rPr>
              <a:t>In aerospace, fuzzy logic is used in the following areas −</a:t>
            </a:r>
          </a:p>
          <a:p>
            <a:r>
              <a:rPr lang="en-US" dirty="0" smtClean="0">
                <a:latin typeface="Times New Roman" panose="02020603050405020304" pitchFamily="18" charset="0"/>
                <a:cs typeface="Times New Roman" panose="02020603050405020304" pitchFamily="18" charset="0"/>
              </a:rPr>
              <a:t>Altitude control of spacecraft</a:t>
            </a:r>
          </a:p>
          <a:p>
            <a:r>
              <a:rPr lang="en-US" dirty="0" smtClean="0">
                <a:latin typeface="Times New Roman" panose="02020603050405020304" pitchFamily="18" charset="0"/>
                <a:cs typeface="Times New Roman" panose="02020603050405020304" pitchFamily="18" charset="0"/>
              </a:rPr>
              <a:t>Satellite altitude control</a:t>
            </a:r>
          </a:p>
          <a:p>
            <a:r>
              <a:rPr lang="en-US" dirty="0" smtClean="0">
                <a:latin typeface="Times New Roman" panose="02020603050405020304" pitchFamily="18" charset="0"/>
                <a:cs typeface="Times New Roman" panose="02020603050405020304" pitchFamily="18" charset="0"/>
              </a:rPr>
              <a:t>Flow and mixture regulation in aircraft deicing vehicles</a:t>
            </a:r>
          </a:p>
          <a:p>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Automotive:-</a:t>
            </a:r>
            <a:r>
              <a:rPr lang="en-US" dirty="0" smtClean="0">
                <a:latin typeface="Times New Roman" panose="02020603050405020304" pitchFamily="18" charset="0"/>
                <a:cs typeface="Times New Roman" panose="02020603050405020304" pitchFamily="18" charset="0"/>
              </a:rPr>
              <a:t>In automotive, fuzzy logic is used in the following areas −</a:t>
            </a:r>
          </a:p>
          <a:p>
            <a:r>
              <a:rPr lang="en-US" dirty="0" smtClean="0">
                <a:latin typeface="Times New Roman" panose="02020603050405020304" pitchFamily="18" charset="0"/>
                <a:cs typeface="Times New Roman" panose="02020603050405020304" pitchFamily="18" charset="0"/>
              </a:rPr>
              <a:t>Trainable fuzzy systems for idle speed control</a:t>
            </a:r>
          </a:p>
          <a:p>
            <a:r>
              <a:rPr lang="en-US" dirty="0" smtClean="0">
                <a:latin typeface="Times New Roman" panose="02020603050405020304" pitchFamily="18" charset="0"/>
                <a:cs typeface="Times New Roman" panose="02020603050405020304" pitchFamily="18" charset="0"/>
              </a:rPr>
              <a:t>Shift scheduling method for automatic transmission</a:t>
            </a:r>
          </a:p>
          <a:p>
            <a:r>
              <a:rPr lang="en-US" dirty="0" smtClean="0">
                <a:latin typeface="Times New Roman" panose="02020603050405020304" pitchFamily="18" charset="0"/>
                <a:cs typeface="Times New Roman" panose="02020603050405020304" pitchFamily="18" charset="0"/>
              </a:rPr>
              <a:t>Intelligent highway systems</a:t>
            </a:r>
          </a:p>
          <a:p>
            <a:r>
              <a:rPr lang="en-US" dirty="0" smtClean="0">
                <a:latin typeface="Times New Roman" panose="02020603050405020304" pitchFamily="18" charset="0"/>
                <a:cs typeface="Times New Roman" panose="02020603050405020304" pitchFamily="18" charset="0"/>
              </a:rPr>
              <a:t>Traffic control</a:t>
            </a:r>
          </a:p>
          <a:p>
            <a:r>
              <a:rPr lang="en-US" dirty="0" smtClean="0">
                <a:latin typeface="Times New Roman" panose="02020603050405020304" pitchFamily="18" charset="0"/>
                <a:cs typeface="Times New Roman" panose="02020603050405020304" pitchFamily="18" charset="0"/>
              </a:rPr>
              <a:t>Improving efficiency of automatic transmissions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203009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31116"/>
            <a:ext cx="7886700" cy="5638244"/>
          </a:xfrm>
        </p:spPr>
        <p:txBody>
          <a:bodyPr>
            <a:normAutofit fontScale="47500" lnSpcReduction="20000"/>
          </a:bodyPr>
          <a:lstStyle/>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Business:-</a:t>
            </a:r>
            <a:r>
              <a:rPr lang="en-US" sz="3800" dirty="0" smtClean="0">
                <a:latin typeface="Times New Roman" panose="02020603050405020304" pitchFamily="18" charset="0"/>
                <a:cs typeface="Times New Roman" panose="02020603050405020304" pitchFamily="18" charset="0"/>
              </a:rPr>
              <a:t>In business, fuzzy logic is used in the following areas −</a:t>
            </a:r>
          </a:p>
          <a:p>
            <a:r>
              <a:rPr lang="en-US" sz="3800" dirty="0" smtClean="0">
                <a:latin typeface="Times New Roman" panose="02020603050405020304" pitchFamily="18" charset="0"/>
                <a:cs typeface="Times New Roman" panose="02020603050405020304" pitchFamily="18" charset="0"/>
              </a:rPr>
              <a:t>Decision-making support systems</a:t>
            </a:r>
          </a:p>
          <a:p>
            <a:r>
              <a:rPr lang="en-US" sz="3800" dirty="0" smtClean="0">
                <a:latin typeface="Times New Roman" panose="02020603050405020304" pitchFamily="18" charset="0"/>
                <a:cs typeface="Times New Roman" panose="02020603050405020304" pitchFamily="18" charset="0"/>
              </a:rPr>
              <a:t>Personnel evaluation in a large company</a:t>
            </a:r>
          </a:p>
          <a:p>
            <a:pPr marL="0" indent="0">
              <a:buNone/>
            </a:pPr>
            <a:endParaRPr lang="en-US" sz="38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Defense:-</a:t>
            </a:r>
            <a:r>
              <a:rPr lang="en-US" sz="3800" dirty="0" smtClean="0">
                <a:latin typeface="Times New Roman" panose="02020603050405020304" pitchFamily="18" charset="0"/>
                <a:cs typeface="Times New Roman" panose="02020603050405020304" pitchFamily="18" charset="0"/>
              </a:rPr>
              <a:t>In defense, fuzzy logic is used in the following areas −</a:t>
            </a:r>
          </a:p>
          <a:p>
            <a:r>
              <a:rPr lang="en-US" sz="3800" dirty="0" smtClean="0">
                <a:latin typeface="Times New Roman" panose="02020603050405020304" pitchFamily="18" charset="0"/>
                <a:cs typeface="Times New Roman" panose="02020603050405020304" pitchFamily="18" charset="0"/>
              </a:rPr>
              <a:t>Underwater target recognition</a:t>
            </a:r>
          </a:p>
          <a:p>
            <a:r>
              <a:rPr lang="en-US" sz="3800" dirty="0" smtClean="0">
                <a:latin typeface="Times New Roman" panose="02020603050405020304" pitchFamily="18" charset="0"/>
                <a:cs typeface="Times New Roman" panose="02020603050405020304" pitchFamily="18" charset="0"/>
              </a:rPr>
              <a:t>Automatic target recognition of thermal infrared images</a:t>
            </a:r>
          </a:p>
          <a:p>
            <a:r>
              <a:rPr lang="en-US" sz="3800" dirty="0" smtClean="0">
                <a:latin typeface="Times New Roman" panose="02020603050405020304" pitchFamily="18" charset="0"/>
                <a:cs typeface="Times New Roman" panose="02020603050405020304" pitchFamily="18" charset="0"/>
              </a:rPr>
              <a:t>Naval decision support aids</a:t>
            </a:r>
          </a:p>
          <a:p>
            <a:r>
              <a:rPr lang="en-US" sz="3800" dirty="0" smtClean="0">
                <a:latin typeface="Times New Roman" panose="02020603050405020304" pitchFamily="18" charset="0"/>
                <a:cs typeface="Times New Roman" panose="02020603050405020304" pitchFamily="18" charset="0"/>
              </a:rPr>
              <a:t>Control of a hypervelocity interceptor</a:t>
            </a:r>
          </a:p>
          <a:p>
            <a:r>
              <a:rPr lang="en-US" sz="3800" dirty="0" smtClean="0">
                <a:latin typeface="Times New Roman" panose="02020603050405020304" pitchFamily="18" charset="0"/>
                <a:cs typeface="Times New Roman" panose="02020603050405020304" pitchFamily="18" charset="0"/>
              </a:rPr>
              <a:t>Fuzzy set modeling of NATO decision making</a:t>
            </a:r>
          </a:p>
          <a:p>
            <a:pPr marL="0" indent="0">
              <a:buNone/>
            </a:pPr>
            <a:endParaRPr lang="en-US" sz="38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Electronics: </a:t>
            </a:r>
            <a:r>
              <a:rPr lang="en-US" sz="3800" dirty="0" smtClean="0">
                <a:latin typeface="Times New Roman" panose="02020603050405020304" pitchFamily="18" charset="0"/>
                <a:cs typeface="Times New Roman" panose="02020603050405020304" pitchFamily="18" charset="0"/>
              </a:rPr>
              <a:t>In electronics, fuzzy logic is used in the following areas −</a:t>
            </a:r>
          </a:p>
          <a:p>
            <a:r>
              <a:rPr lang="en-US" sz="3800" dirty="0" smtClean="0">
                <a:latin typeface="Times New Roman" panose="02020603050405020304" pitchFamily="18" charset="0"/>
                <a:cs typeface="Times New Roman" panose="02020603050405020304" pitchFamily="18" charset="0"/>
              </a:rPr>
              <a:t>Control of automatic exposure in video cameras</a:t>
            </a:r>
          </a:p>
          <a:p>
            <a:r>
              <a:rPr lang="en-US" sz="3800" dirty="0" smtClean="0">
                <a:latin typeface="Times New Roman" panose="02020603050405020304" pitchFamily="18" charset="0"/>
                <a:cs typeface="Times New Roman" panose="02020603050405020304" pitchFamily="18" charset="0"/>
              </a:rPr>
              <a:t>Humidity in a clean room</a:t>
            </a:r>
          </a:p>
          <a:p>
            <a:r>
              <a:rPr lang="en-US" sz="3800" dirty="0" smtClean="0">
                <a:latin typeface="Times New Roman" panose="02020603050405020304" pitchFamily="18" charset="0"/>
                <a:cs typeface="Times New Roman" panose="02020603050405020304" pitchFamily="18" charset="0"/>
              </a:rPr>
              <a:t>Air conditioning systems</a:t>
            </a:r>
          </a:p>
          <a:p>
            <a:r>
              <a:rPr lang="en-US" sz="3800" dirty="0" smtClean="0">
                <a:latin typeface="Times New Roman" panose="02020603050405020304" pitchFamily="18" charset="0"/>
                <a:cs typeface="Times New Roman" panose="02020603050405020304" pitchFamily="18" charset="0"/>
              </a:rPr>
              <a:t>Washing machine timing</a:t>
            </a:r>
          </a:p>
          <a:p>
            <a:r>
              <a:rPr lang="en-US" sz="3800" dirty="0" smtClean="0">
                <a:latin typeface="Times New Roman" panose="02020603050405020304" pitchFamily="18" charset="0"/>
                <a:cs typeface="Times New Roman" panose="02020603050405020304" pitchFamily="18" charset="0"/>
              </a:rPr>
              <a:t>Microwave ovens</a:t>
            </a:r>
          </a:p>
          <a:p>
            <a:r>
              <a:rPr lang="en-US" sz="3800" dirty="0" smtClean="0">
                <a:latin typeface="Times New Roman" panose="02020603050405020304" pitchFamily="18" charset="0"/>
                <a:cs typeface="Times New Roman" panose="02020603050405020304" pitchFamily="18" charset="0"/>
              </a:rPr>
              <a:t>Vacuum cleaners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121121"/>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3714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85662"/>
            <a:ext cx="8263830" cy="4304311"/>
          </a:xfrm>
        </p:spPr>
        <p:txBody>
          <a:bodyPr>
            <a:noAutofit/>
          </a:bodyPr>
          <a:lstStyle/>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Finance: In</a:t>
            </a:r>
            <a:r>
              <a:rPr lang="en-US" sz="1800" dirty="0" smtClean="0">
                <a:latin typeface="Times New Roman" panose="02020603050405020304" pitchFamily="18" charset="0"/>
                <a:cs typeface="Times New Roman" panose="02020603050405020304" pitchFamily="18" charset="0"/>
              </a:rPr>
              <a:t> the finance field, fuzzy logic is used in the following areas −</a:t>
            </a:r>
          </a:p>
          <a:p>
            <a:r>
              <a:rPr lang="en-US" sz="1800" dirty="0" smtClean="0">
                <a:latin typeface="Times New Roman" panose="02020603050405020304" pitchFamily="18" charset="0"/>
                <a:cs typeface="Times New Roman" panose="02020603050405020304" pitchFamily="18" charset="0"/>
              </a:rPr>
              <a:t>Banknote transfer control</a:t>
            </a:r>
          </a:p>
          <a:p>
            <a:r>
              <a:rPr lang="en-US" sz="1800" dirty="0" smtClean="0">
                <a:latin typeface="Times New Roman" panose="02020603050405020304" pitchFamily="18" charset="0"/>
                <a:cs typeface="Times New Roman" panose="02020603050405020304" pitchFamily="18" charset="0"/>
              </a:rPr>
              <a:t>Fund management</a:t>
            </a:r>
          </a:p>
          <a:p>
            <a:r>
              <a:rPr lang="en-US" sz="1800" dirty="0" smtClean="0">
                <a:latin typeface="Times New Roman" panose="02020603050405020304" pitchFamily="18" charset="0"/>
                <a:cs typeface="Times New Roman" panose="02020603050405020304" pitchFamily="18" charset="0"/>
              </a:rPr>
              <a:t>Stock market predictions</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Industrial Sector: In</a:t>
            </a:r>
            <a:r>
              <a:rPr lang="en-US" sz="1800" dirty="0" smtClean="0">
                <a:latin typeface="Times New Roman" panose="02020603050405020304" pitchFamily="18" charset="0"/>
                <a:cs typeface="Times New Roman" panose="02020603050405020304" pitchFamily="18" charset="0"/>
              </a:rPr>
              <a:t> industrial, fuzzy logic is used in following areas −</a:t>
            </a:r>
          </a:p>
          <a:p>
            <a:r>
              <a:rPr lang="en-US" sz="1800" dirty="0" smtClean="0">
                <a:latin typeface="Times New Roman" panose="02020603050405020304" pitchFamily="18" charset="0"/>
                <a:cs typeface="Times New Roman" panose="02020603050405020304" pitchFamily="18" charset="0"/>
              </a:rPr>
              <a:t>Cement kiln controls heat exchanger control</a:t>
            </a:r>
          </a:p>
          <a:p>
            <a:r>
              <a:rPr lang="en-US" sz="1800" dirty="0" smtClean="0">
                <a:latin typeface="Times New Roman" panose="02020603050405020304" pitchFamily="18" charset="0"/>
                <a:cs typeface="Times New Roman" panose="02020603050405020304" pitchFamily="18" charset="0"/>
              </a:rPr>
              <a:t>Activated sludge wastewater treatment process control</a:t>
            </a:r>
          </a:p>
          <a:p>
            <a:r>
              <a:rPr lang="en-US" sz="1800" dirty="0" smtClean="0">
                <a:latin typeface="Times New Roman" panose="02020603050405020304" pitchFamily="18" charset="0"/>
                <a:cs typeface="Times New Roman" panose="02020603050405020304" pitchFamily="18" charset="0"/>
              </a:rPr>
              <a:t>Water purification plant control</a:t>
            </a:r>
          </a:p>
          <a:p>
            <a:r>
              <a:rPr lang="en-US" sz="1800" dirty="0" smtClean="0">
                <a:latin typeface="Times New Roman" panose="02020603050405020304" pitchFamily="18" charset="0"/>
                <a:cs typeface="Times New Roman" panose="02020603050405020304" pitchFamily="18" charset="0"/>
              </a:rPr>
              <a:t>Quantitative pattern analysis for industrial quality assurance</a:t>
            </a:r>
          </a:p>
          <a:p>
            <a:r>
              <a:rPr lang="en-US" sz="1800" dirty="0" smtClean="0">
                <a:latin typeface="Times New Roman" panose="02020603050405020304" pitchFamily="18" charset="0"/>
                <a:cs typeface="Times New Roman" panose="02020603050405020304" pitchFamily="18" charset="0"/>
              </a:rPr>
              <a:t>Control of constraint satisfaction problems in structural design</a:t>
            </a:r>
          </a:p>
          <a:p>
            <a:r>
              <a:rPr lang="en-US" sz="1800" dirty="0" smtClean="0">
                <a:latin typeface="Times New Roman" panose="02020603050405020304" pitchFamily="18" charset="0"/>
                <a:cs typeface="Times New Roman" panose="02020603050405020304" pitchFamily="18" charset="0"/>
              </a:rPr>
              <a:t>Control of water purification plants</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Manufacturing:-</a:t>
            </a:r>
            <a:r>
              <a:rPr lang="en-US" sz="1800" dirty="0" smtClean="0">
                <a:latin typeface="Times New Roman" panose="02020603050405020304" pitchFamily="18" charset="0"/>
                <a:cs typeface="Times New Roman" panose="02020603050405020304" pitchFamily="18" charset="0"/>
              </a:rPr>
              <a:t>In the manufacturing industry, fuzzy logic is used in following areas −</a:t>
            </a:r>
          </a:p>
          <a:p>
            <a:r>
              <a:rPr lang="en-US" sz="1800" dirty="0" smtClean="0">
                <a:latin typeface="Times New Roman" panose="02020603050405020304" pitchFamily="18" charset="0"/>
                <a:cs typeface="Times New Roman" panose="02020603050405020304" pitchFamily="18" charset="0"/>
              </a:rPr>
              <a:t>Optimization of cheese production</a:t>
            </a:r>
          </a:p>
          <a:p>
            <a:r>
              <a:rPr lang="en-US" sz="1800" dirty="0" smtClean="0">
                <a:latin typeface="Times New Roman" panose="02020603050405020304" pitchFamily="18" charset="0"/>
                <a:cs typeface="Times New Roman" panose="02020603050405020304" pitchFamily="18" charset="0"/>
              </a:rPr>
              <a:t>Optimization of milk production</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32405"/>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924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35F1-D05F-490D-B598-89B44E07A966}"/>
              </a:ext>
            </a:extLst>
          </p:cNvPr>
          <p:cNvSpPr>
            <a:spLocks noGrp="1"/>
          </p:cNvSpPr>
          <p:nvPr>
            <p:ph type="title"/>
          </p:nvPr>
        </p:nvSpPr>
        <p:spPr/>
        <p:txBody>
          <a:bodyPr/>
          <a:lstStyle/>
          <a:p>
            <a:r>
              <a:rPr lang="en-IN" sz="4400" b="1" dirty="0">
                <a:latin typeface="Times New Roman" pitchFamily="18" charset="0"/>
                <a:cs typeface="Times New Roman" pitchFamily="18" charset="0"/>
              </a:rPr>
              <a:t>Fuzzy </a:t>
            </a:r>
            <a:r>
              <a:rPr lang="en-IN" sz="4400" b="1" dirty="0" smtClean="0">
                <a:latin typeface="Times New Roman" pitchFamily="18" charset="0"/>
                <a:cs typeface="Times New Roman" pitchFamily="18" charset="0"/>
              </a:rPr>
              <a:t>Logic Cont..</a:t>
            </a:r>
            <a:endParaRPr lang="en-IN" dirty="0"/>
          </a:p>
        </p:txBody>
      </p:sp>
      <p:pic>
        <p:nvPicPr>
          <p:cNvPr id="8" name="Content Placeholder 7">
            <a:extLst>
              <a:ext uri="{FF2B5EF4-FFF2-40B4-BE49-F238E27FC236}">
                <a16:creationId xmlns:a16="http://schemas.microsoft.com/office/drawing/2014/main" id="{AA65D558-C457-426C-B6B9-E76BC9A0D986}"/>
              </a:ext>
            </a:extLst>
          </p:cNvPr>
          <p:cNvPicPr>
            <a:picLocks noGrp="1" noChangeAspect="1"/>
          </p:cNvPicPr>
          <p:nvPr>
            <p:ph idx="1"/>
          </p:nvPr>
        </p:nvPicPr>
        <p:blipFill>
          <a:blip r:embed="rId2"/>
          <a:stretch>
            <a:fillRect/>
          </a:stretch>
        </p:blipFill>
        <p:spPr>
          <a:xfrm>
            <a:off x="755576" y="1600200"/>
            <a:ext cx="7704856" cy="4525963"/>
          </a:xfrm>
          <a:prstGeom prst="rect">
            <a:avLst/>
          </a:prstGeom>
        </p:spPr>
      </p:pic>
      <p:sp>
        <p:nvSpPr>
          <p:cNvPr id="4" name="Footer Placeholder 3">
            <a:extLst>
              <a:ext uri="{FF2B5EF4-FFF2-40B4-BE49-F238E27FC236}">
                <a16:creationId xmlns:a16="http://schemas.microsoft.com/office/drawing/2014/main" id="{2622E551-75B3-4E1F-B623-10C100AD1BD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982DFEC-3A11-4B3B-B5E6-ACABB4AF63BE}"/>
              </a:ext>
            </a:extLst>
          </p:cNvPr>
          <p:cNvSpPr>
            <a:spLocks noGrp="1"/>
          </p:cNvSpPr>
          <p:nvPr>
            <p:ph type="sldNum" sz="quarter" idx="12"/>
          </p:nvPr>
        </p:nvSpPr>
        <p:spPr/>
        <p:txBody>
          <a:bodyPr/>
          <a:lstStyle/>
          <a:p>
            <a:fld id="{BB055922-87EB-483D-8474-2C9330A0D922}" type="slidenum">
              <a:rPr lang="en-US" smtClean="0"/>
              <a:t>18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Rectangle 2"/>
          <p:cNvSpPr/>
          <p:nvPr/>
        </p:nvSpPr>
        <p:spPr>
          <a:xfrm>
            <a:off x="1115616" y="4437112"/>
            <a:ext cx="576064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71600" y="5445224"/>
            <a:ext cx="576064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552200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014" y="982819"/>
            <a:ext cx="8230458" cy="5542525"/>
          </a:xfrm>
        </p:spPr>
        <p:txBody>
          <a:bodyPr>
            <a:normAutofit fontScale="62500" lnSpcReduction="20000"/>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Marine: </a:t>
            </a:r>
            <a:r>
              <a:rPr lang="en-US" dirty="0" smtClean="0">
                <a:latin typeface="Times New Roman" panose="02020603050405020304" pitchFamily="18" charset="0"/>
                <a:cs typeface="Times New Roman" panose="02020603050405020304" pitchFamily="18" charset="0"/>
              </a:rPr>
              <a:t>In the marine field, fuzzy logic is used in the following areas −</a:t>
            </a:r>
          </a:p>
          <a:p>
            <a:r>
              <a:rPr lang="en-US" dirty="0" smtClean="0">
                <a:latin typeface="Times New Roman" panose="02020603050405020304" pitchFamily="18" charset="0"/>
                <a:cs typeface="Times New Roman" panose="02020603050405020304" pitchFamily="18" charset="0"/>
              </a:rPr>
              <a:t>Autopilot for ships</a:t>
            </a:r>
          </a:p>
          <a:p>
            <a:r>
              <a:rPr lang="en-US" dirty="0" smtClean="0">
                <a:latin typeface="Times New Roman" panose="02020603050405020304" pitchFamily="18" charset="0"/>
                <a:cs typeface="Times New Roman" panose="02020603050405020304" pitchFamily="18" charset="0"/>
              </a:rPr>
              <a:t>Optimal route selection</a:t>
            </a:r>
          </a:p>
          <a:p>
            <a:r>
              <a:rPr lang="en-US" dirty="0" smtClean="0">
                <a:latin typeface="Times New Roman" panose="02020603050405020304" pitchFamily="18" charset="0"/>
                <a:cs typeface="Times New Roman" panose="02020603050405020304" pitchFamily="18" charset="0"/>
              </a:rPr>
              <a:t>Control of autonomous underwater vehicles</a:t>
            </a:r>
          </a:p>
          <a:p>
            <a:r>
              <a:rPr lang="en-US" dirty="0" smtClean="0">
                <a:latin typeface="Times New Roman" panose="02020603050405020304" pitchFamily="18" charset="0"/>
                <a:cs typeface="Times New Roman" panose="02020603050405020304" pitchFamily="18" charset="0"/>
              </a:rPr>
              <a:t>Ship steering</a:t>
            </a: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Medical: </a:t>
            </a:r>
            <a:r>
              <a:rPr lang="en-US" dirty="0" smtClean="0">
                <a:latin typeface="Times New Roman" panose="02020603050405020304" pitchFamily="18" charset="0"/>
                <a:cs typeface="Times New Roman" panose="02020603050405020304" pitchFamily="18" charset="0"/>
              </a:rPr>
              <a:t>In the medical field, fuzzy logic is used in the following areas−</a:t>
            </a:r>
          </a:p>
          <a:p>
            <a:r>
              <a:rPr lang="en-US" dirty="0" smtClean="0">
                <a:latin typeface="Times New Roman" panose="02020603050405020304" pitchFamily="18" charset="0"/>
                <a:cs typeface="Times New Roman" panose="02020603050405020304" pitchFamily="18" charset="0"/>
              </a:rPr>
              <a:t>Medical diagnostic support system</a:t>
            </a:r>
          </a:p>
          <a:p>
            <a:r>
              <a:rPr lang="en-US" dirty="0" smtClean="0">
                <a:latin typeface="Times New Roman" panose="02020603050405020304" pitchFamily="18" charset="0"/>
                <a:cs typeface="Times New Roman" panose="02020603050405020304" pitchFamily="18" charset="0"/>
              </a:rPr>
              <a:t>Control of arterial pressure during anesthesia</a:t>
            </a:r>
          </a:p>
          <a:p>
            <a:r>
              <a:rPr lang="en-US" dirty="0" smtClean="0">
                <a:latin typeface="Times New Roman" panose="02020603050405020304" pitchFamily="18" charset="0"/>
                <a:cs typeface="Times New Roman" panose="02020603050405020304" pitchFamily="18" charset="0"/>
              </a:rPr>
              <a:t>Multivariable control of anesthesia</a:t>
            </a:r>
          </a:p>
          <a:p>
            <a:r>
              <a:rPr lang="en-US" dirty="0" smtClean="0">
                <a:latin typeface="Times New Roman" panose="02020603050405020304" pitchFamily="18" charset="0"/>
                <a:cs typeface="Times New Roman" panose="02020603050405020304" pitchFamily="18" charset="0"/>
              </a:rPr>
              <a:t>Modeling of </a:t>
            </a:r>
            <a:r>
              <a:rPr lang="en-US" dirty="0" err="1" smtClean="0">
                <a:latin typeface="Times New Roman" panose="02020603050405020304" pitchFamily="18" charset="0"/>
                <a:cs typeface="Times New Roman" panose="02020603050405020304" pitchFamily="18" charset="0"/>
              </a:rPr>
              <a:t>neuropathological</a:t>
            </a:r>
            <a:r>
              <a:rPr lang="en-US" dirty="0" smtClean="0">
                <a:latin typeface="Times New Roman" panose="02020603050405020304" pitchFamily="18" charset="0"/>
                <a:cs typeface="Times New Roman" panose="02020603050405020304" pitchFamily="18" charset="0"/>
              </a:rPr>
              <a:t> findings in Alzheimer's patients</a:t>
            </a:r>
          </a:p>
          <a:p>
            <a:r>
              <a:rPr lang="en-US" dirty="0" smtClean="0">
                <a:latin typeface="Times New Roman" panose="02020603050405020304" pitchFamily="18" charset="0"/>
                <a:cs typeface="Times New Roman" panose="02020603050405020304" pitchFamily="18" charset="0"/>
              </a:rPr>
              <a:t>Radiology diagnoses</a:t>
            </a:r>
          </a:p>
          <a:p>
            <a:r>
              <a:rPr lang="en-US" dirty="0" smtClean="0">
                <a:latin typeface="Times New Roman" panose="02020603050405020304" pitchFamily="18" charset="0"/>
                <a:cs typeface="Times New Roman" panose="02020603050405020304" pitchFamily="18" charset="0"/>
              </a:rPr>
              <a:t>Fuzzy inference diagnosis of diabetes and prostate cancer</a:t>
            </a: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Securities:-</a:t>
            </a:r>
            <a:r>
              <a:rPr lang="en-US" dirty="0" smtClean="0">
                <a:latin typeface="Times New Roman" panose="02020603050405020304" pitchFamily="18" charset="0"/>
                <a:cs typeface="Times New Roman" panose="02020603050405020304" pitchFamily="18" charset="0"/>
              </a:rPr>
              <a:t>In securities, fuzzy logic is used in following areas −</a:t>
            </a:r>
          </a:p>
          <a:p>
            <a:r>
              <a:rPr lang="en-US" dirty="0" smtClean="0">
                <a:latin typeface="Times New Roman" panose="02020603050405020304" pitchFamily="18" charset="0"/>
                <a:cs typeface="Times New Roman" panose="02020603050405020304" pitchFamily="18" charset="0"/>
              </a:rPr>
              <a:t>Decision systems for securities trading</a:t>
            </a:r>
          </a:p>
          <a:p>
            <a:r>
              <a:rPr lang="en-US" dirty="0" smtClean="0">
                <a:latin typeface="Times New Roman" panose="02020603050405020304" pitchFamily="18" charset="0"/>
                <a:cs typeface="Times New Roman" panose="02020603050405020304" pitchFamily="18" charset="0"/>
              </a:rPr>
              <a:t>Various security appliances</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18564" y="28636"/>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32129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27707"/>
            <a:ext cx="7886700" cy="4362266"/>
          </a:xfrm>
        </p:spPr>
        <p:txBody>
          <a:bodyPr>
            <a:noAutofit/>
          </a:bodyPr>
          <a:lstStyle/>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Transportation:-</a:t>
            </a:r>
            <a:r>
              <a:rPr lang="en-US" sz="1800" dirty="0" smtClean="0">
                <a:latin typeface="Times New Roman" panose="02020603050405020304" pitchFamily="18" charset="0"/>
                <a:cs typeface="Times New Roman" panose="02020603050405020304" pitchFamily="18" charset="0"/>
              </a:rPr>
              <a:t>In transportation, fuzzy logic is used in the following areas −</a:t>
            </a:r>
          </a:p>
          <a:p>
            <a:r>
              <a:rPr lang="en-US" sz="1800" dirty="0" smtClean="0">
                <a:latin typeface="Times New Roman" panose="02020603050405020304" pitchFamily="18" charset="0"/>
                <a:cs typeface="Times New Roman" panose="02020603050405020304" pitchFamily="18" charset="0"/>
              </a:rPr>
              <a:t>Automatic underground train operation</a:t>
            </a:r>
          </a:p>
          <a:p>
            <a:r>
              <a:rPr lang="en-US" sz="1800" dirty="0" smtClean="0">
                <a:latin typeface="Times New Roman" panose="02020603050405020304" pitchFamily="18" charset="0"/>
                <a:cs typeface="Times New Roman" panose="02020603050405020304" pitchFamily="18" charset="0"/>
              </a:rPr>
              <a:t>Train schedule control</a:t>
            </a:r>
          </a:p>
          <a:p>
            <a:r>
              <a:rPr lang="en-US" sz="1800" dirty="0" smtClean="0">
                <a:latin typeface="Times New Roman" panose="02020603050405020304" pitchFamily="18" charset="0"/>
                <a:cs typeface="Times New Roman" panose="02020603050405020304" pitchFamily="18" charset="0"/>
              </a:rPr>
              <a:t>Railway acceleration</a:t>
            </a:r>
          </a:p>
          <a:p>
            <a:r>
              <a:rPr lang="en-US" sz="1800" dirty="0" smtClean="0">
                <a:latin typeface="Times New Roman" panose="02020603050405020304" pitchFamily="18" charset="0"/>
                <a:cs typeface="Times New Roman" panose="02020603050405020304" pitchFamily="18" charset="0"/>
              </a:rPr>
              <a:t>Braking and stopping</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Pattern Recognition and Classification: </a:t>
            </a:r>
            <a:r>
              <a:rPr lang="en-US" sz="1800" dirty="0" smtClean="0">
                <a:latin typeface="Times New Roman" panose="02020603050405020304" pitchFamily="18" charset="0"/>
                <a:cs typeface="Times New Roman" panose="02020603050405020304" pitchFamily="18" charset="0"/>
              </a:rPr>
              <a:t>In Pattern Recognition and Classification, fuzzy logic is used in the following areas −</a:t>
            </a:r>
          </a:p>
          <a:p>
            <a:r>
              <a:rPr lang="en-US" sz="1800" dirty="0" smtClean="0">
                <a:latin typeface="Times New Roman" panose="02020603050405020304" pitchFamily="18" charset="0"/>
                <a:cs typeface="Times New Roman" panose="02020603050405020304" pitchFamily="18" charset="0"/>
              </a:rPr>
              <a:t>Fuzzy logic based speech recognition</a:t>
            </a:r>
          </a:p>
          <a:p>
            <a:r>
              <a:rPr lang="en-US" sz="1800" dirty="0" smtClean="0">
                <a:latin typeface="Times New Roman" panose="02020603050405020304" pitchFamily="18" charset="0"/>
                <a:cs typeface="Times New Roman" panose="02020603050405020304" pitchFamily="18" charset="0"/>
              </a:rPr>
              <a:t>Fuzzy logic based</a:t>
            </a:r>
          </a:p>
          <a:p>
            <a:r>
              <a:rPr lang="en-US" sz="1800" dirty="0" smtClean="0">
                <a:latin typeface="Times New Roman" panose="02020603050405020304" pitchFamily="18" charset="0"/>
                <a:cs typeface="Times New Roman" panose="02020603050405020304" pitchFamily="18" charset="0"/>
              </a:rPr>
              <a:t>Handwriting recognition</a:t>
            </a:r>
          </a:p>
          <a:p>
            <a:r>
              <a:rPr lang="en-US" sz="1800" dirty="0" smtClean="0">
                <a:latin typeface="Times New Roman" panose="02020603050405020304" pitchFamily="18" charset="0"/>
                <a:cs typeface="Times New Roman" panose="02020603050405020304" pitchFamily="18" charset="0"/>
              </a:rPr>
              <a:t>Fuzzy logic based facial characteristic analysis</a:t>
            </a:r>
          </a:p>
          <a:p>
            <a:r>
              <a:rPr lang="en-US" sz="1800" dirty="0" smtClean="0">
                <a:latin typeface="Times New Roman" panose="02020603050405020304" pitchFamily="18" charset="0"/>
                <a:cs typeface="Times New Roman" panose="02020603050405020304" pitchFamily="18" charset="0"/>
              </a:rPr>
              <a:t>Command analysis</a:t>
            </a:r>
          </a:p>
          <a:p>
            <a:r>
              <a:rPr lang="en-US" sz="1800" dirty="0" smtClean="0">
                <a:latin typeface="Times New Roman" panose="02020603050405020304" pitchFamily="18" charset="0"/>
                <a:cs typeface="Times New Roman" panose="02020603050405020304" pitchFamily="18" charset="0"/>
              </a:rPr>
              <a:t>Fuzzy image search</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Psychology:-</a:t>
            </a:r>
            <a:r>
              <a:rPr lang="en-US" sz="1800" dirty="0" smtClean="0">
                <a:latin typeface="Times New Roman" panose="02020603050405020304" pitchFamily="18" charset="0"/>
                <a:cs typeface="Times New Roman" panose="02020603050405020304" pitchFamily="18" charset="0"/>
              </a:rPr>
              <a:t>In Psychology, fuzzy logic is used in following areas −</a:t>
            </a:r>
          </a:p>
          <a:p>
            <a:r>
              <a:rPr lang="en-US" sz="1800" dirty="0" smtClean="0">
                <a:latin typeface="Times New Roman" panose="02020603050405020304" pitchFamily="18" charset="0"/>
                <a:cs typeface="Times New Roman" panose="02020603050405020304" pitchFamily="18" charset="0"/>
              </a:rPr>
              <a:t>Fuzzy logic based analysis of human behavior</a:t>
            </a:r>
          </a:p>
          <a:p>
            <a:r>
              <a:rPr lang="en-US" sz="1800" dirty="0" smtClean="0">
                <a:latin typeface="Times New Roman" panose="02020603050405020304" pitchFamily="18" charset="0"/>
                <a:cs typeface="Times New Roman" panose="02020603050405020304" pitchFamily="18" charset="0"/>
              </a:rPr>
              <a:t>Criminal investigation and prevention based on fuzzy logic reasoning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24092"/>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81407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2840-6172-4053-A30B-3925D6B8A621}"/>
              </a:ext>
            </a:extLst>
          </p:cNvPr>
          <p:cNvSpPr>
            <a:spLocks noGrp="1"/>
          </p:cNvSpPr>
          <p:nvPr>
            <p:ph type="ctrTitle"/>
          </p:nvPr>
        </p:nvSpPr>
        <p:spPr>
          <a:xfrm>
            <a:off x="1691680" y="3805"/>
            <a:ext cx="7772400" cy="760899"/>
          </a:xfrm>
        </p:spPr>
        <p:txBody>
          <a:bodyPr>
            <a:normAutofit/>
          </a:bodyPr>
          <a:lstStyle/>
          <a:p>
            <a:r>
              <a:rPr lang="en-US" sz="3200" dirty="0">
                <a:latin typeface="Times New Roman" panose="02020603050405020304" pitchFamily="18" charset="0"/>
                <a:cs typeface="Times New Roman" panose="02020603050405020304" pitchFamily="18" charset="0"/>
              </a:rPr>
              <a:t>Defuzzification </a:t>
            </a:r>
            <a:endParaRPr lang="en-IN"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6591"/>
            <a:ext cx="1512168" cy="915311"/>
          </a:xfrm>
          <a:prstGeom prst="rect">
            <a:avLst/>
          </a:prstGeom>
        </p:spPr>
      </p:pic>
      <p:sp>
        <p:nvSpPr>
          <p:cNvPr id="3" name="Rectangle 2"/>
          <p:cNvSpPr/>
          <p:nvPr/>
        </p:nvSpPr>
        <p:spPr>
          <a:xfrm>
            <a:off x="568690" y="1196752"/>
            <a:ext cx="7675718" cy="2308324"/>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is the process </a:t>
            </a:r>
            <a:r>
              <a:rPr lang="en-US" sz="2400" dirty="0">
                <a:latin typeface="Times New Roman" panose="02020603050405020304" pitchFamily="18" charset="0"/>
                <a:cs typeface="Times New Roman" panose="02020603050405020304" pitchFamily="18" charset="0"/>
              </a:rPr>
              <a:t>of obtaining a single number from the output of the aggregated fuzzy set. It is used to transfer fuzzy inference results into a crisp output.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other words, defuzzification is realized by a decision-making algorithm that selects the best crisp value based on a fuzzy set.</a:t>
            </a:r>
          </a:p>
        </p:txBody>
      </p:sp>
    </p:spTree>
    <p:extLst>
      <p:ext uri="{BB962C8B-B14F-4D97-AF65-F5344CB8AC3E}">
        <p14:creationId xmlns:p14="http://schemas.microsoft.com/office/powerpoint/2010/main" val="316706970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3C69-5F45-4EB7-9795-73AC19F9D7FF}"/>
              </a:ext>
            </a:extLst>
          </p:cNvPr>
          <p:cNvSpPr>
            <a:spLocks noGrp="1"/>
          </p:cNvSpPr>
          <p:nvPr>
            <p:ph type="title"/>
          </p:nvPr>
        </p:nvSpPr>
        <p:spPr>
          <a:xfrm>
            <a:off x="1979712" y="274638"/>
            <a:ext cx="6707088" cy="1095375"/>
          </a:xfrm>
        </p:spPr>
        <p:txBody>
          <a:bodyPr/>
          <a:lstStyle/>
          <a:p>
            <a:r>
              <a:rPr lang="en-IN" dirty="0"/>
              <a:t>What is defuzzification?</a:t>
            </a:r>
          </a:p>
        </p:txBody>
      </p:sp>
      <p:pic>
        <p:nvPicPr>
          <p:cNvPr id="10" name="Content Placeholder 9">
            <a:extLst>
              <a:ext uri="{FF2B5EF4-FFF2-40B4-BE49-F238E27FC236}">
                <a16:creationId xmlns:a16="http://schemas.microsoft.com/office/drawing/2014/main" id="{124F6682-BAF7-48C1-86F5-9E205C99A7D5}"/>
              </a:ext>
            </a:extLst>
          </p:cNvPr>
          <p:cNvPicPr>
            <a:picLocks noGrp="1" noChangeAspect="1"/>
          </p:cNvPicPr>
          <p:nvPr>
            <p:ph idx="1"/>
          </p:nvPr>
        </p:nvPicPr>
        <p:blipFill>
          <a:blip r:embed="rId2"/>
          <a:stretch>
            <a:fillRect/>
          </a:stretch>
        </p:blipFill>
        <p:spPr>
          <a:xfrm>
            <a:off x="457200" y="1703848"/>
            <a:ext cx="8229600" cy="4318667"/>
          </a:xfrm>
          <a:prstGeom prst="rect">
            <a:avLst/>
          </a:prstGeom>
        </p:spPr>
      </p:pic>
      <p:sp>
        <p:nvSpPr>
          <p:cNvPr id="4" name="Footer Placeholder 3">
            <a:extLst>
              <a:ext uri="{FF2B5EF4-FFF2-40B4-BE49-F238E27FC236}">
                <a16:creationId xmlns:a16="http://schemas.microsoft.com/office/drawing/2014/main" id="{76D8EBD3-B5C7-4DA5-B905-8AF6A374837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58DA507-836D-4DF5-A56B-6588F494E321}"/>
              </a:ext>
            </a:extLst>
          </p:cNvPr>
          <p:cNvSpPr>
            <a:spLocks noGrp="1"/>
          </p:cNvSpPr>
          <p:nvPr>
            <p:ph type="sldNum" sz="quarter" idx="12"/>
          </p:nvPr>
        </p:nvSpPr>
        <p:spPr/>
        <p:txBody>
          <a:bodyPr/>
          <a:lstStyle/>
          <a:p>
            <a:fld id="{BB055922-87EB-483D-8474-2C9330A0D922}" type="slidenum">
              <a:rPr lang="en-US" smtClean="0"/>
              <a:t>183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536497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6BBD-9598-4148-B6AC-72F2648028B3}"/>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F6C7CECA-933F-4D1D-901A-0E6EADFA36A8}"/>
              </a:ext>
            </a:extLst>
          </p:cNvPr>
          <p:cNvPicPr>
            <a:picLocks noGrp="1" noChangeAspect="1"/>
          </p:cNvPicPr>
          <p:nvPr>
            <p:ph idx="1"/>
          </p:nvPr>
        </p:nvPicPr>
        <p:blipFill>
          <a:blip r:embed="rId2"/>
          <a:stretch>
            <a:fillRect/>
          </a:stretch>
        </p:blipFill>
        <p:spPr>
          <a:xfrm>
            <a:off x="755575" y="1600200"/>
            <a:ext cx="7967849" cy="4637112"/>
          </a:xfrm>
          <a:prstGeom prst="rect">
            <a:avLst/>
          </a:prstGeom>
        </p:spPr>
      </p:pic>
      <p:sp>
        <p:nvSpPr>
          <p:cNvPr id="4" name="Footer Placeholder 3">
            <a:extLst>
              <a:ext uri="{FF2B5EF4-FFF2-40B4-BE49-F238E27FC236}">
                <a16:creationId xmlns:a16="http://schemas.microsoft.com/office/drawing/2014/main" id="{5DAE0579-8509-4608-8A30-B7B5F1A7CED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E2AB71F-063B-477F-88A8-6A73FA2964CF}"/>
              </a:ext>
            </a:extLst>
          </p:cNvPr>
          <p:cNvSpPr>
            <a:spLocks noGrp="1"/>
          </p:cNvSpPr>
          <p:nvPr>
            <p:ph type="sldNum" sz="quarter" idx="12"/>
          </p:nvPr>
        </p:nvSpPr>
        <p:spPr/>
        <p:txBody>
          <a:bodyPr/>
          <a:lstStyle/>
          <a:p>
            <a:fld id="{BB055922-87EB-483D-8474-2C9330A0D922}" type="slidenum">
              <a:rPr lang="en-US" smtClean="0"/>
              <a:t>184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742892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FCB7-49E5-40E0-8F2C-3982C3B1005A}"/>
              </a:ext>
            </a:extLst>
          </p:cNvPr>
          <p:cNvSpPr>
            <a:spLocks noGrp="1"/>
          </p:cNvSpPr>
          <p:nvPr>
            <p:ph type="title"/>
          </p:nvPr>
        </p:nvSpPr>
        <p:spPr>
          <a:xfrm>
            <a:off x="1547664" y="274638"/>
            <a:ext cx="7139136" cy="1095375"/>
          </a:xfrm>
        </p:spPr>
        <p:txBody>
          <a:bodyPr/>
          <a:lstStyle/>
          <a:p>
            <a:r>
              <a:rPr lang="en-US" dirty="0"/>
              <a:t>Why Defuzzification</a:t>
            </a:r>
            <a:endParaRPr lang="en-IN" dirty="0"/>
          </a:p>
        </p:txBody>
      </p:sp>
      <p:pic>
        <p:nvPicPr>
          <p:cNvPr id="8" name="Content Placeholder 7">
            <a:extLst>
              <a:ext uri="{FF2B5EF4-FFF2-40B4-BE49-F238E27FC236}">
                <a16:creationId xmlns:a16="http://schemas.microsoft.com/office/drawing/2014/main" id="{2CEEF417-0FF8-4058-8446-EB6EA1EDA73F}"/>
              </a:ext>
            </a:extLst>
          </p:cNvPr>
          <p:cNvPicPr>
            <a:picLocks noGrp="1" noChangeAspect="1"/>
          </p:cNvPicPr>
          <p:nvPr>
            <p:ph idx="1"/>
          </p:nvPr>
        </p:nvPicPr>
        <p:blipFill>
          <a:blip r:embed="rId2"/>
          <a:stretch>
            <a:fillRect/>
          </a:stretch>
        </p:blipFill>
        <p:spPr>
          <a:xfrm>
            <a:off x="457200" y="2199835"/>
            <a:ext cx="8229600" cy="3405351"/>
          </a:xfrm>
          <a:prstGeom prst="rect">
            <a:avLst/>
          </a:prstGeom>
        </p:spPr>
      </p:pic>
      <p:sp>
        <p:nvSpPr>
          <p:cNvPr id="4" name="Footer Placeholder 3">
            <a:extLst>
              <a:ext uri="{FF2B5EF4-FFF2-40B4-BE49-F238E27FC236}">
                <a16:creationId xmlns:a16="http://schemas.microsoft.com/office/drawing/2014/main" id="{2DF73FFD-F3D4-45CF-B1D8-56BC1B1735B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F46950D-0FC2-42B1-81A7-0BA648A35AC8}"/>
              </a:ext>
            </a:extLst>
          </p:cNvPr>
          <p:cNvSpPr>
            <a:spLocks noGrp="1"/>
          </p:cNvSpPr>
          <p:nvPr>
            <p:ph type="sldNum" sz="quarter" idx="12"/>
          </p:nvPr>
        </p:nvSpPr>
        <p:spPr/>
        <p:txBody>
          <a:bodyPr/>
          <a:lstStyle/>
          <a:p>
            <a:fld id="{BB055922-87EB-483D-8474-2C9330A0D922}" type="slidenum">
              <a:rPr lang="en-US" smtClean="0"/>
              <a:t>185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215699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D2D2-C930-4E81-AE87-D263430CDC6F}"/>
              </a:ext>
            </a:extLst>
          </p:cNvPr>
          <p:cNvSpPr>
            <a:spLocks noGrp="1"/>
          </p:cNvSpPr>
          <p:nvPr>
            <p:ph type="title"/>
          </p:nvPr>
        </p:nvSpPr>
        <p:spPr>
          <a:xfrm>
            <a:off x="2339752" y="274638"/>
            <a:ext cx="6347048" cy="1138138"/>
          </a:xfrm>
        </p:spPr>
        <p:txBody>
          <a:bodyPr/>
          <a:lstStyle/>
          <a:p>
            <a:r>
              <a:rPr lang="en-US" dirty="0"/>
              <a:t>Defuzzification Techniques</a:t>
            </a:r>
            <a:endParaRPr lang="en-IN" dirty="0"/>
          </a:p>
        </p:txBody>
      </p:sp>
      <p:pic>
        <p:nvPicPr>
          <p:cNvPr id="8" name="Content Placeholder 7">
            <a:extLst>
              <a:ext uri="{FF2B5EF4-FFF2-40B4-BE49-F238E27FC236}">
                <a16:creationId xmlns:a16="http://schemas.microsoft.com/office/drawing/2014/main" id="{07D20831-46B0-4444-A48A-E8CDF1917C87}"/>
              </a:ext>
            </a:extLst>
          </p:cNvPr>
          <p:cNvPicPr>
            <a:picLocks noGrp="1" noChangeAspect="1"/>
          </p:cNvPicPr>
          <p:nvPr>
            <p:ph idx="1"/>
          </p:nvPr>
        </p:nvPicPr>
        <p:blipFill>
          <a:blip r:embed="rId2"/>
          <a:stretch>
            <a:fillRect/>
          </a:stretch>
        </p:blipFill>
        <p:spPr>
          <a:xfrm>
            <a:off x="457200" y="2128594"/>
            <a:ext cx="8229600" cy="3820685"/>
          </a:xfrm>
          <a:prstGeom prst="rect">
            <a:avLst/>
          </a:prstGeom>
        </p:spPr>
      </p:pic>
      <p:sp>
        <p:nvSpPr>
          <p:cNvPr id="4" name="Footer Placeholder 3">
            <a:extLst>
              <a:ext uri="{FF2B5EF4-FFF2-40B4-BE49-F238E27FC236}">
                <a16:creationId xmlns:a16="http://schemas.microsoft.com/office/drawing/2014/main" id="{0F468898-1900-4861-8900-660BA79E3D2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F4455F5-24C3-45D5-BDC2-FDD39C373543}"/>
              </a:ext>
            </a:extLst>
          </p:cNvPr>
          <p:cNvSpPr>
            <a:spLocks noGrp="1"/>
          </p:cNvSpPr>
          <p:nvPr>
            <p:ph type="sldNum" sz="quarter" idx="12"/>
          </p:nvPr>
        </p:nvSpPr>
        <p:spPr/>
        <p:txBody>
          <a:bodyPr/>
          <a:lstStyle/>
          <a:p>
            <a:fld id="{BB055922-87EB-483D-8474-2C9330A0D922}" type="slidenum">
              <a:rPr lang="en-US" smtClean="0"/>
              <a:t>186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2743282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8E60-D392-4D46-8BE3-90E9F7783ED4}"/>
              </a:ext>
            </a:extLst>
          </p:cNvPr>
          <p:cNvSpPr>
            <a:spLocks noGrp="1"/>
          </p:cNvSpPr>
          <p:nvPr>
            <p:ph type="title"/>
          </p:nvPr>
        </p:nvSpPr>
        <p:spPr>
          <a:xfrm>
            <a:off x="2123728" y="274638"/>
            <a:ext cx="6563072" cy="1095375"/>
          </a:xfrm>
        </p:spPr>
        <p:txBody>
          <a:bodyPr/>
          <a:lstStyle/>
          <a:p>
            <a:r>
              <a:rPr lang="en-US" dirty="0"/>
              <a:t>Lambda- cut Method</a:t>
            </a:r>
            <a:endParaRPr lang="en-IN" dirty="0"/>
          </a:p>
        </p:txBody>
      </p:sp>
      <p:pic>
        <p:nvPicPr>
          <p:cNvPr id="8" name="Content Placeholder 7">
            <a:extLst>
              <a:ext uri="{FF2B5EF4-FFF2-40B4-BE49-F238E27FC236}">
                <a16:creationId xmlns:a16="http://schemas.microsoft.com/office/drawing/2014/main" id="{8D7F1321-163B-4D7A-9BD2-72445D86D047}"/>
              </a:ext>
            </a:extLst>
          </p:cNvPr>
          <p:cNvPicPr>
            <a:picLocks noGrp="1" noChangeAspect="1"/>
          </p:cNvPicPr>
          <p:nvPr>
            <p:ph idx="1"/>
          </p:nvPr>
        </p:nvPicPr>
        <p:blipFill>
          <a:blip r:embed="rId2"/>
          <a:stretch>
            <a:fillRect/>
          </a:stretch>
        </p:blipFill>
        <p:spPr>
          <a:xfrm>
            <a:off x="457200" y="2152716"/>
            <a:ext cx="8229600" cy="3420931"/>
          </a:xfrm>
          <a:prstGeom prst="rect">
            <a:avLst/>
          </a:prstGeom>
        </p:spPr>
      </p:pic>
      <p:sp>
        <p:nvSpPr>
          <p:cNvPr id="4" name="Footer Placeholder 3">
            <a:extLst>
              <a:ext uri="{FF2B5EF4-FFF2-40B4-BE49-F238E27FC236}">
                <a16:creationId xmlns:a16="http://schemas.microsoft.com/office/drawing/2014/main" id="{69F26B9D-8800-483B-9FF5-4602764714D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28CCED9-5E3B-4536-A3E2-FBA2CD822C67}"/>
              </a:ext>
            </a:extLst>
          </p:cNvPr>
          <p:cNvSpPr>
            <a:spLocks noGrp="1"/>
          </p:cNvSpPr>
          <p:nvPr>
            <p:ph type="sldNum" sz="quarter" idx="12"/>
          </p:nvPr>
        </p:nvSpPr>
        <p:spPr/>
        <p:txBody>
          <a:bodyPr/>
          <a:lstStyle/>
          <a:p>
            <a:fld id="{BB055922-87EB-483D-8474-2C9330A0D922}" type="slidenum">
              <a:rPr lang="en-US" smtClean="0"/>
              <a:t>187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3120161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439F-E99E-43F9-8C77-0D97CCB77AFA}"/>
              </a:ext>
            </a:extLst>
          </p:cNvPr>
          <p:cNvSpPr>
            <a:spLocks noGrp="1"/>
          </p:cNvSpPr>
          <p:nvPr>
            <p:ph type="title"/>
          </p:nvPr>
        </p:nvSpPr>
        <p:spPr>
          <a:xfrm>
            <a:off x="2699792" y="274638"/>
            <a:ext cx="5987008" cy="1282154"/>
          </a:xfrm>
        </p:spPr>
        <p:txBody>
          <a:bodyPr>
            <a:normAutofit fontScale="90000"/>
          </a:bodyPr>
          <a:lstStyle/>
          <a:p>
            <a:r>
              <a:rPr lang="en-US" dirty="0"/>
              <a:t>Lambda-cut method for a fuzzy set</a:t>
            </a:r>
            <a:endParaRPr lang="en-IN" dirty="0"/>
          </a:p>
        </p:txBody>
      </p:sp>
      <p:pic>
        <p:nvPicPr>
          <p:cNvPr id="8" name="Content Placeholder 7">
            <a:extLst>
              <a:ext uri="{FF2B5EF4-FFF2-40B4-BE49-F238E27FC236}">
                <a16:creationId xmlns:a16="http://schemas.microsoft.com/office/drawing/2014/main" id="{E76DDFF1-D14B-4D18-BCE4-D1FD35CC1CBC}"/>
              </a:ext>
            </a:extLst>
          </p:cNvPr>
          <p:cNvPicPr>
            <a:picLocks noGrp="1" noChangeAspect="1"/>
          </p:cNvPicPr>
          <p:nvPr>
            <p:ph idx="1"/>
          </p:nvPr>
        </p:nvPicPr>
        <p:blipFill>
          <a:blip r:embed="rId2"/>
          <a:stretch>
            <a:fillRect/>
          </a:stretch>
        </p:blipFill>
        <p:spPr>
          <a:xfrm>
            <a:off x="457200" y="2086323"/>
            <a:ext cx="8229600" cy="3902286"/>
          </a:xfrm>
          <a:prstGeom prst="rect">
            <a:avLst/>
          </a:prstGeom>
        </p:spPr>
      </p:pic>
      <p:sp>
        <p:nvSpPr>
          <p:cNvPr id="4" name="Footer Placeholder 3">
            <a:extLst>
              <a:ext uri="{FF2B5EF4-FFF2-40B4-BE49-F238E27FC236}">
                <a16:creationId xmlns:a16="http://schemas.microsoft.com/office/drawing/2014/main" id="{C9B9F53B-3491-4C11-B565-FD379F0E9C5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BC610AE-61BD-4EDC-A862-84724E722D4B}"/>
              </a:ext>
            </a:extLst>
          </p:cNvPr>
          <p:cNvSpPr>
            <a:spLocks noGrp="1"/>
          </p:cNvSpPr>
          <p:nvPr>
            <p:ph type="sldNum" sz="quarter" idx="12"/>
          </p:nvPr>
        </p:nvSpPr>
        <p:spPr/>
        <p:txBody>
          <a:bodyPr/>
          <a:lstStyle/>
          <a:p>
            <a:fld id="{BB055922-87EB-483D-8474-2C9330A0D922}" type="slidenum">
              <a:rPr lang="en-US" smtClean="0"/>
              <a:t>188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1948924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190-D6A2-4CD0-81D4-08FE5585A922}"/>
              </a:ext>
            </a:extLst>
          </p:cNvPr>
          <p:cNvSpPr>
            <a:spLocks noGrp="1"/>
          </p:cNvSpPr>
          <p:nvPr>
            <p:ph type="title"/>
          </p:nvPr>
        </p:nvSpPr>
        <p:spPr>
          <a:xfrm>
            <a:off x="1979712" y="274638"/>
            <a:ext cx="6707088" cy="1095375"/>
          </a:xfrm>
        </p:spPr>
        <p:txBody>
          <a:bodyPr>
            <a:normAutofit fontScale="90000"/>
          </a:bodyPr>
          <a:lstStyle/>
          <a:p>
            <a:r>
              <a:rPr lang="en-US" dirty="0"/>
              <a:t>Lambda-cut for a fuzzy set : Example 1</a:t>
            </a:r>
            <a:endParaRPr lang="en-IN" dirty="0"/>
          </a:p>
        </p:txBody>
      </p:sp>
      <p:pic>
        <p:nvPicPr>
          <p:cNvPr id="8" name="Content Placeholder 7">
            <a:extLst>
              <a:ext uri="{FF2B5EF4-FFF2-40B4-BE49-F238E27FC236}">
                <a16:creationId xmlns:a16="http://schemas.microsoft.com/office/drawing/2014/main" id="{452E1B36-F1C7-44D3-8E59-4D8853020DBD}"/>
              </a:ext>
            </a:extLst>
          </p:cNvPr>
          <p:cNvPicPr>
            <a:picLocks noGrp="1" noChangeAspect="1"/>
          </p:cNvPicPr>
          <p:nvPr>
            <p:ph idx="1"/>
          </p:nvPr>
        </p:nvPicPr>
        <p:blipFill>
          <a:blip r:embed="rId2"/>
          <a:stretch>
            <a:fillRect/>
          </a:stretch>
        </p:blipFill>
        <p:spPr>
          <a:xfrm>
            <a:off x="457200" y="1916832"/>
            <a:ext cx="8229600" cy="3601535"/>
          </a:xfrm>
          <a:prstGeom prst="rect">
            <a:avLst/>
          </a:prstGeom>
        </p:spPr>
      </p:pic>
      <p:sp>
        <p:nvSpPr>
          <p:cNvPr id="4" name="Footer Placeholder 3">
            <a:extLst>
              <a:ext uri="{FF2B5EF4-FFF2-40B4-BE49-F238E27FC236}">
                <a16:creationId xmlns:a16="http://schemas.microsoft.com/office/drawing/2014/main" id="{71BF7392-F5FF-478D-9ED1-BB49351A381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652A449-5F2C-4EB6-8582-91822688CA95}"/>
              </a:ext>
            </a:extLst>
          </p:cNvPr>
          <p:cNvSpPr>
            <a:spLocks noGrp="1"/>
          </p:cNvSpPr>
          <p:nvPr>
            <p:ph type="sldNum" sz="quarter" idx="12"/>
          </p:nvPr>
        </p:nvSpPr>
        <p:spPr/>
        <p:txBody>
          <a:bodyPr/>
          <a:lstStyle/>
          <a:p>
            <a:fld id="{BB055922-87EB-483D-8474-2C9330A0D922}" type="slidenum">
              <a:rPr lang="en-US" smtClean="0"/>
              <a:t>189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908374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sz="4000" dirty="0" smtClean="0">
                <a:latin typeface="Times New Roman" panose="02020603050405020304" pitchFamily="18" charset="0"/>
                <a:cs typeface="Times New Roman" panose="02020603050405020304" pitchFamily="18" charset="0"/>
              </a:rPr>
              <a:t>Fuzzy Logic MCQ</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52736"/>
            <a:ext cx="8229600" cy="507342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1. What is the form of Fuzzy logic?</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 Two-valued </a:t>
            </a:r>
            <a:r>
              <a:rPr lang="en-US" sz="2000" dirty="0" smtClean="0">
                <a:latin typeface="Times New Roman" panose="02020603050405020304" pitchFamily="18" charset="0"/>
                <a:cs typeface="Times New Roman" panose="02020603050405020304" pitchFamily="18" charset="0"/>
              </a:rPr>
              <a:t>logic        (b</a:t>
            </a:r>
            <a:r>
              <a:rPr lang="en-US" sz="2000" dirty="0">
                <a:latin typeface="Times New Roman" panose="02020603050405020304" pitchFamily="18" charset="0"/>
                <a:cs typeface="Times New Roman" panose="02020603050405020304" pitchFamily="18" charset="0"/>
              </a:rPr>
              <a:t>) Crisp set logic</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(c</a:t>
            </a:r>
            <a:r>
              <a:rPr lang="en-US" sz="2000" dirty="0">
                <a:latin typeface="Times New Roman" panose="02020603050405020304" pitchFamily="18" charset="0"/>
                <a:cs typeface="Times New Roman" panose="02020603050405020304" pitchFamily="18" charset="0"/>
              </a:rPr>
              <a:t>) Many-valued </a:t>
            </a:r>
            <a:r>
              <a:rPr lang="en-US" sz="2000" dirty="0" smtClean="0">
                <a:latin typeface="Times New Roman" panose="02020603050405020304" pitchFamily="18" charset="0"/>
                <a:cs typeface="Times New Roman" panose="02020603050405020304" pitchFamily="18" charset="0"/>
              </a:rPr>
              <a:t>logic      (d</a:t>
            </a:r>
            <a:r>
              <a:rPr lang="en-US" sz="2000" dirty="0">
                <a:latin typeface="Times New Roman" panose="02020603050405020304" pitchFamily="18" charset="0"/>
                <a:cs typeface="Times New Roman" panose="02020603050405020304" pitchFamily="18" charset="0"/>
              </a:rPr>
              <a:t>) Binary set </a:t>
            </a:r>
            <a:r>
              <a:rPr lang="en-US" sz="2000" dirty="0" smtClean="0">
                <a:latin typeface="Times New Roman" panose="02020603050405020304" pitchFamily="18" charset="0"/>
                <a:cs typeface="Times New Roman" panose="02020603050405020304" pitchFamily="18" charset="0"/>
              </a:rPr>
              <a:t>logic</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Ans:-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Explanation: </a:t>
            </a:r>
            <a:r>
              <a:rPr lang="en-US" sz="2000" dirty="0">
                <a:latin typeface="Times New Roman" panose="02020603050405020304" pitchFamily="18" charset="0"/>
                <a:cs typeface="Times New Roman" panose="02020603050405020304" pitchFamily="18" charset="0"/>
              </a:rPr>
              <a:t>With fuzzy logic set membership is defined by certain </a:t>
            </a:r>
            <a:r>
              <a:rPr lang="en-US" sz="2000" dirty="0" smtClean="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Hence it could have many values to be in the set</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2. Fuzzy logic is proposed by…..</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 John McCarthy  (b)</a:t>
            </a:r>
            <a:r>
              <a:rPr lang="en-US" sz="2000" dirty="0">
                <a:latin typeface="Times New Roman" panose="02020603050405020304" pitchFamily="18" charset="0"/>
                <a:cs typeface="Times New Roman" panose="02020603050405020304" pitchFamily="18" charset="0"/>
              </a:rPr>
              <a:t> Lotfi Zadeh</a:t>
            </a:r>
            <a:r>
              <a:rPr lang="en-US" sz="2000" dirty="0" smtClean="0">
                <a:latin typeface="Times New Roman" panose="02020603050405020304" pitchFamily="18" charset="0"/>
                <a:cs typeface="Times New Roman" panose="02020603050405020304" pitchFamily="18" charset="0"/>
              </a:rPr>
              <a:t> (c) Allen Turing (d)None of these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Ans:- </a:t>
            </a:r>
            <a:r>
              <a:rPr lang="en-US" sz="2000" b="1" dirty="0" smtClean="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Explanation: Mathematical </a:t>
            </a:r>
            <a:r>
              <a:rPr lang="en-US" sz="2000" dirty="0">
                <a:latin typeface="Times New Roman" panose="02020603050405020304" pitchFamily="18" charset="0"/>
                <a:cs typeface="Times New Roman" panose="02020603050405020304" pitchFamily="18" charset="0"/>
              </a:rPr>
              <a:t>study of multivalued logic, Fuzzy logic was first proposed by Lotfi Zadeh in a 1965.</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19</a:t>
            </a:fld>
            <a:endParaRPr lang="en-US"/>
          </a:p>
        </p:txBody>
      </p:sp>
    </p:spTree>
    <p:extLst>
      <p:ext uri="{BB962C8B-B14F-4D97-AF65-F5344CB8AC3E}">
        <p14:creationId xmlns:p14="http://schemas.microsoft.com/office/powerpoint/2010/main" val="1262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0E9B-8AD9-498C-BB90-172B90BA8EA2}"/>
              </a:ext>
            </a:extLst>
          </p:cNvPr>
          <p:cNvSpPr>
            <a:spLocks noGrp="1"/>
          </p:cNvSpPr>
          <p:nvPr>
            <p:ph type="title"/>
          </p:nvPr>
        </p:nvSpPr>
        <p:spPr>
          <a:xfrm>
            <a:off x="2234110" y="274638"/>
            <a:ext cx="6452690" cy="1095375"/>
          </a:xfrm>
        </p:spPr>
        <p:txBody>
          <a:bodyPr>
            <a:normAutofit fontScale="90000"/>
          </a:bodyPr>
          <a:lstStyle/>
          <a:p>
            <a:r>
              <a:rPr lang="en-US" dirty="0"/>
              <a:t>Lambda-cut for a fuzzy set : Example 2</a:t>
            </a:r>
            <a:endParaRPr lang="en-IN" dirty="0"/>
          </a:p>
        </p:txBody>
      </p:sp>
      <p:pic>
        <p:nvPicPr>
          <p:cNvPr id="8" name="Content Placeholder 7">
            <a:extLst>
              <a:ext uri="{FF2B5EF4-FFF2-40B4-BE49-F238E27FC236}">
                <a16:creationId xmlns:a16="http://schemas.microsoft.com/office/drawing/2014/main" id="{0C7974AC-C163-4D29-B02F-C7DAE8DE4033}"/>
              </a:ext>
            </a:extLst>
          </p:cNvPr>
          <p:cNvPicPr>
            <a:picLocks noGrp="1" noChangeAspect="1"/>
          </p:cNvPicPr>
          <p:nvPr>
            <p:ph idx="1"/>
          </p:nvPr>
        </p:nvPicPr>
        <p:blipFill>
          <a:blip r:embed="rId2"/>
          <a:stretch>
            <a:fillRect/>
          </a:stretch>
        </p:blipFill>
        <p:spPr>
          <a:xfrm>
            <a:off x="611560" y="1600200"/>
            <a:ext cx="7992887" cy="4525963"/>
          </a:xfrm>
          <a:prstGeom prst="rect">
            <a:avLst/>
          </a:prstGeom>
        </p:spPr>
      </p:pic>
      <p:sp>
        <p:nvSpPr>
          <p:cNvPr id="4" name="Footer Placeholder 3">
            <a:extLst>
              <a:ext uri="{FF2B5EF4-FFF2-40B4-BE49-F238E27FC236}">
                <a16:creationId xmlns:a16="http://schemas.microsoft.com/office/drawing/2014/main" id="{E9B7EF87-F8CC-4CCD-8EE2-108AF06D7D2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85AD10E-A9B4-45E9-AA57-0E19FF6BBDF4}"/>
              </a:ext>
            </a:extLst>
          </p:cNvPr>
          <p:cNvSpPr>
            <a:spLocks noGrp="1"/>
          </p:cNvSpPr>
          <p:nvPr>
            <p:ph type="sldNum" sz="quarter" idx="12"/>
          </p:nvPr>
        </p:nvSpPr>
        <p:spPr/>
        <p:txBody>
          <a:bodyPr/>
          <a:lstStyle/>
          <a:p>
            <a:fld id="{BB055922-87EB-483D-8474-2C9330A0D922}" type="slidenum">
              <a:rPr lang="en-US" smtClean="0"/>
              <a:t>190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09904277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F93B-945A-488A-939D-9495CD476537}"/>
              </a:ext>
            </a:extLst>
          </p:cNvPr>
          <p:cNvSpPr>
            <a:spLocks noGrp="1"/>
          </p:cNvSpPr>
          <p:nvPr>
            <p:ph type="title"/>
          </p:nvPr>
        </p:nvSpPr>
        <p:spPr>
          <a:xfrm>
            <a:off x="2123728" y="274638"/>
            <a:ext cx="6563072" cy="1095375"/>
          </a:xfrm>
        </p:spPr>
        <p:txBody>
          <a:bodyPr>
            <a:normAutofit fontScale="90000"/>
          </a:bodyPr>
          <a:lstStyle/>
          <a:p>
            <a:r>
              <a:rPr lang="en-US" dirty="0"/>
              <a:t>Lambda-cut for a fuzzy relation</a:t>
            </a:r>
            <a:endParaRPr lang="en-IN" dirty="0"/>
          </a:p>
        </p:txBody>
      </p:sp>
      <p:pic>
        <p:nvPicPr>
          <p:cNvPr id="8" name="Content Placeholder 7">
            <a:extLst>
              <a:ext uri="{FF2B5EF4-FFF2-40B4-BE49-F238E27FC236}">
                <a16:creationId xmlns:a16="http://schemas.microsoft.com/office/drawing/2014/main" id="{429B1FB5-F8B2-4D16-82C2-421972252198}"/>
              </a:ext>
            </a:extLst>
          </p:cNvPr>
          <p:cNvPicPr>
            <a:picLocks noGrp="1" noChangeAspect="1"/>
          </p:cNvPicPr>
          <p:nvPr>
            <p:ph idx="1"/>
          </p:nvPr>
        </p:nvPicPr>
        <p:blipFill>
          <a:blip r:embed="rId2"/>
          <a:stretch>
            <a:fillRect/>
          </a:stretch>
        </p:blipFill>
        <p:spPr>
          <a:xfrm>
            <a:off x="611561" y="1600200"/>
            <a:ext cx="7693990" cy="4525963"/>
          </a:xfrm>
          <a:prstGeom prst="rect">
            <a:avLst/>
          </a:prstGeom>
        </p:spPr>
      </p:pic>
      <p:sp>
        <p:nvSpPr>
          <p:cNvPr id="4" name="Footer Placeholder 3">
            <a:extLst>
              <a:ext uri="{FF2B5EF4-FFF2-40B4-BE49-F238E27FC236}">
                <a16:creationId xmlns:a16="http://schemas.microsoft.com/office/drawing/2014/main" id="{003AA32A-955D-43B7-9F96-9D41A2D4A53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517060A-107E-4268-8E27-72DC49CEA9B5}"/>
              </a:ext>
            </a:extLst>
          </p:cNvPr>
          <p:cNvSpPr>
            <a:spLocks noGrp="1"/>
          </p:cNvSpPr>
          <p:nvPr>
            <p:ph type="sldNum" sz="quarter" idx="12"/>
          </p:nvPr>
        </p:nvSpPr>
        <p:spPr/>
        <p:txBody>
          <a:bodyPr/>
          <a:lstStyle/>
          <a:p>
            <a:fld id="{BB055922-87EB-483D-8474-2C9330A0D922}" type="slidenum">
              <a:rPr lang="en-US" smtClean="0"/>
              <a:t>191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95369192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2808-91F1-4A22-9BB8-06B06126CE33}"/>
              </a:ext>
            </a:extLst>
          </p:cNvPr>
          <p:cNvSpPr>
            <a:spLocks noGrp="1"/>
          </p:cNvSpPr>
          <p:nvPr>
            <p:ph type="title"/>
          </p:nvPr>
        </p:nvSpPr>
        <p:spPr>
          <a:xfrm>
            <a:off x="2483768" y="274638"/>
            <a:ext cx="6203032" cy="1095375"/>
          </a:xfrm>
        </p:spPr>
        <p:txBody>
          <a:bodyPr>
            <a:normAutofit fontScale="90000"/>
          </a:bodyPr>
          <a:lstStyle/>
          <a:p>
            <a:r>
              <a:rPr lang="en-US" dirty="0"/>
              <a:t>Some properties of λ-cut sets</a:t>
            </a:r>
            <a:endParaRPr lang="en-IN" dirty="0"/>
          </a:p>
        </p:txBody>
      </p:sp>
      <p:pic>
        <p:nvPicPr>
          <p:cNvPr id="8" name="Content Placeholder 7">
            <a:extLst>
              <a:ext uri="{FF2B5EF4-FFF2-40B4-BE49-F238E27FC236}">
                <a16:creationId xmlns:a16="http://schemas.microsoft.com/office/drawing/2014/main" id="{B78A776B-0CBE-419A-94E3-D8A93669F800}"/>
              </a:ext>
            </a:extLst>
          </p:cNvPr>
          <p:cNvPicPr>
            <a:picLocks noGrp="1" noChangeAspect="1"/>
          </p:cNvPicPr>
          <p:nvPr>
            <p:ph idx="1"/>
          </p:nvPr>
        </p:nvPicPr>
        <p:blipFill>
          <a:blip r:embed="rId2"/>
          <a:stretch>
            <a:fillRect/>
          </a:stretch>
        </p:blipFill>
        <p:spPr>
          <a:xfrm>
            <a:off x="457200" y="1829892"/>
            <a:ext cx="8229600" cy="4066579"/>
          </a:xfrm>
          <a:prstGeom prst="rect">
            <a:avLst/>
          </a:prstGeom>
        </p:spPr>
      </p:pic>
      <p:sp>
        <p:nvSpPr>
          <p:cNvPr id="4" name="Footer Placeholder 3">
            <a:extLst>
              <a:ext uri="{FF2B5EF4-FFF2-40B4-BE49-F238E27FC236}">
                <a16:creationId xmlns:a16="http://schemas.microsoft.com/office/drawing/2014/main" id="{2D4E410F-7B9E-411F-BC39-CBC16D6D17A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F06E1D5-7F35-432C-ABF0-CDD7B40B058E}"/>
              </a:ext>
            </a:extLst>
          </p:cNvPr>
          <p:cNvSpPr>
            <a:spLocks noGrp="1"/>
          </p:cNvSpPr>
          <p:nvPr>
            <p:ph type="sldNum" sz="quarter" idx="12"/>
          </p:nvPr>
        </p:nvSpPr>
        <p:spPr/>
        <p:txBody>
          <a:bodyPr/>
          <a:lstStyle/>
          <a:p>
            <a:fld id="{BB055922-87EB-483D-8474-2C9330A0D922}" type="slidenum">
              <a:rPr lang="en-US" smtClean="0"/>
              <a:t>192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3884521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C1EC-B6C4-4C76-BACD-E08D2FD66646}"/>
              </a:ext>
            </a:extLst>
          </p:cNvPr>
          <p:cNvSpPr>
            <a:spLocks noGrp="1"/>
          </p:cNvSpPr>
          <p:nvPr>
            <p:ph type="title"/>
          </p:nvPr>
        </p:nvSpPr>
        <p:spPr>
          <a:xfrm>
            <a:off x="1835696" y="274638"/>
            <a:ext cx="6851104" cy="1210146"/>
          </a:xfrm>
        </p:spPr>
        <p:txBody>
          <a:bodyPr>
            <a:normAutofit fontScale="90000"/>
          </a:bodyPr>
          <a:lstStyle/>
          <a:p>
            <a:r>
              <a:rPr lang="en-US" dirty="0"/>
              <a:t>Some properties of λ-cut relations</a:t>
            </a:r>
            <a:endParaRPr lang="en-IN" dirty="0"/>
          </a:p>
        </p:txBody>
      </p:sp>
      <p:pic>
        <p:nvPicPr>
          <p:cNvPr id="8" name="Content Placeholder 7">
            <a:extLst>
              <a:ext uri="{FF2B5EF4-FFF2-40B4-BE49-F238E27FC236}">
                <a16:creationId xmlns:a16="http://schemas.microsoft.com/office/drawing/2014/main" id="{BE5D5CC2-5A62-49D7-B9D3-B41EFE199C82}"/>
              </a:ext>
            </a:extLst>
          </p:cNvPr>
          <p:cNvPicPr>
            <a:picLocks noGrp="1" noChangeAspect="1"/>
          </p:cNvPicPr>
          <p:nvPr>
            <p:ph idx="1"/>
          </p:nvPr>
        </p:nvPicPr>
        <p:blipFill>
          <a:blip r:embed="rId2"/>
          <a:stretch>
            <a:fillRect/>
          </a:stretch>
        </p:blipFill>
        <p:spPr>
          <a:xfrm>
            <a:off x="457200" y="1984412"/>
            <a:ext cx="8229600" cy="3757539"/>
          </a:xfrm>
          <a:prstGeom prst="rect">
            <a:avLst/>
          </a:prstGeom>
        </p:spPr>
      </p:pic>
      <p:sp>
        <p:nvSpPr>
          <p:cNvPr id="4" name="Footer Placeholder 3">
            <a:extLst>
              <a:ext uri="{FF2B5EF4-FFF2-40B4-BE49-F238E27FC236}">
                <a16:creationId xmlns:a16="http://schemas.microsoft.com/office/drawing/2014/main" id="{158610F1-7AC8-4F84-963E-37EBF77E4D4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69B740D-4622-4125-A313-05C28190B687}"/>
              </a:ext>
            </a:extLst>
          </p:cNvPr>
          <p:cNvSpPr>
            <a:spLocks noGrp="1"/>
          </p:cNvSpPr>
          <p:nvPr>
            <p:ph type="sldNum" sz="quarter" idx="12"/>
          </p:nvPr>
        </p:nvSpPr>
        <p:spPr/>
        <p:txBody>
          <a:bodyPr/>
          <a:lstStyle/>
          <a:p>
            <a:fld id="{BB055922-87EB-483D-8474-2C9330A0D922}" type="slidenum">
              <a:rPr lang="en-US" smtClean="0"/>
              <a:t>193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42763691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163-6EA2-47F7-A5A3-51F545B2792C}"/>
              </a:ext>
            </a:extLst>
          </p:cNvPr>
          <p:cNvSpPr>
            <a:spLocks noGrp="1"/>
          </p:cNvSpPr>
          <p:nvPr>
            <p:ph type="title"/>
          </p:nvPr>
        </p:nvSpPr>
        <p:spPr>
          <a:xfrm>
            <a:off x="2627784" y="274638"/>
            <a:ext cx="6059016" cy="871034"/>
          </a:xfrm>
        </p:spPr>
        <p:txBody>
          <a:bodyPr/>
          <a:lstStyle/>
          <a:p>
            <a:r>
              <a:rPr lang="en-US" dirty="0"/>
              <a:t>Output of a Fuzzy System</a:t>
            </a:r>
            <a:endParaRPr lang="en-IN" dirty="0"/>
          </a:p>
        </p:txBody>
      </p:sp>
      <p:pic>
        <p:nvPicPr>
          <p:cNvPr id="8" name="Content Placeholder 7">
            <a:extLst>
              <a:ext uri="{FF2B5EF4-FFF2-40B4-BE49-F238E27FC236}">
                <a16:creationId xmlns:a16="http://schemas.microsoft.com/office/drawing/2014/main" id="{B8FEA7EE-7BEE-4218-8828-0D6256799660}"/>
              </a:ext>
            </a:extLst>
          </p:cNvPr>
          <p:cNvPicPr>
            <a:picLocks noGrp="1" noChangeAspect="1"/>
          </p:cNvPicPr>
          <p:nvPr>
            <p:ph idx="1"/>
          </p:nvPr>
        </p:nvPicPr>
        <p:blipFill>
          <a:blip r:embed="rId2"/>
          <a:stretch>
            <a:fillRect/>
          </a:stretch>
        </p:blipFill>
        <p:spPr>
          <a:xfrm>
            <a:off x="457200" y="1721065"/>
            <a:ext cx="8229600" cy="4284232"/>
          </a:xfrm>
          <a:prstGeom prst="rect">
            <a:avLst/>
          </a:prstGeom>
        </p:spPr>
      </p:pic>
      <p:sp>
        <p:nvSpPr>
          <p:cNvPr id="4" name="Footer Placeholder 3">
            <a:extLst>
              <a:ext uri="{FF2B5EF4-FFF2-40B4-BE49-F238E27FC236}">
                <a16:creationId xmlns:a16="http://schemas.microsoft.com/office/drawing/2014/main" id="{E961FBCF-AC0C-4372-897C-DC3A3A38085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7439FB4-CF1A-46F2-86A1-5B86F50FD4CD}"/>
              </a:ext>
            </a:extLst>
          </p:cNvPr>
          <p:cNvSpPr>
            <a:spLocks noGrp="1"/>
          </p:cNvSpPr>
          <p:nvPr>
            <p:ph type="sldNum" sz="quarter" idx="12"/>
          </p:nvPr>
        </p:nvSpPr>
        <p:spPr/>
        <p:txBody>
          <a:bodyPr/>
          <a:lstStyle/>
          <a:p>
            <a:fld id="{BB055922-87EB-483D-8474-2C9330A0D922}" type="slidenum">
              <a:rPr lang="en-US" smtClean="0"/>
              <a:t>194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26787285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9FF4-DB50-4EE6-8E47-F7F24A2F2613}"/>
              </a:ext>
            </a:extLst>
          </p:cNvPr>
          <p:cNvSpPr>
            <a:spLocks noGrp="1"/>
          </p:cNvSpPr>
          <p:nvPr>
            <p:ph type="title"/>
          </p:nvPr>
        </p:nvSpPr>
        <p:spPr>
          <a:xfrm>
            <a:off x="2234110" y="274638"/>
            <a:ext cx="6452690" cy="1095375"/>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B3258430-F687-4C8C-B3CD-B89DD1454095}"/>
              </a:ext>
            </a:extLst>
          </p:cNvPr>
          <p:cNvPicPr>
            <a:picLocks noGrp="1" noChangeAspect="1"/>
          </p:cNvPicPr>
          <p:nvPr>
            <p:ph idx="1"/>
          </p:nvPr>
        </p:nvPicPr>
        <p:blipFill>
          <a:blip r:embed="rId2"/>
          <a:stretch>
            <a:fillRect/>
          </a:stretch>
        </p:blipFill>
        <p:spPr>
          <a:xfrm>
            <a:off x="611560" y="1600200"/>
            <a:ext cx="7920880" cy="4525963"/>
          </a:xfrm>
          <a:prstGeom prst="rect">
            <a:avLst/>
          </a:prstGeom>
        </p:spPr>
      </p:pic>
      <p:sp>
        <p:nvSpPr>
          <p:cNvPr id="4" name="Footer Placeholder 3">
            <a:extLst>
              <a:ext uri="{FF2B5EF4-FFF2-40B4-BE49-F238E27FC236}">
                <a16:creationId xmlns:a16="http://schemas.microsoft.com/office/drawing/2014/main" id="{1B936ED1-4AF2-404B-9918-A06DBB413A6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F934EB0-C4CA-4FC1-A887-3E921E034CFE}"/>
              </a:ext>
            </a:extLst>
          </p:cNvPr>
          <p:cNvSpPr>
            <a:spLocks noGrp="1"/>
          </p:cNvSpPr>
          <p:nvPr>
            <p:ph type="sldNum" sz="quarter" idx="12"/>
          </p:nvPr>
        </p:nvSpPr>
        <p:spPr/>
        <p:txBody>
          <a:bodyPr/>
          <a:lstStyle/>
          <a:p>
            <a:fld id="{BB055922-87EB-483D-8474-2C9330A0D922}" type="slidenum">
              <a:rPr lang="en-US" smtClean="0"/>
              <a:t>195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3334489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0F82-67ED-455D-91C5-AD7BB74C864E}"/>
              </a:ext>
            </a:extLst>
          </p:cNvPr>
          <p:cNvSpPr>
            <a:spLocks noGrp="1"/>
          </p:cNvSpPr>
          <p:nvPr>
            <p:ph type="title"/>
          </p:nvPr>
        </p:nvSpPr>
        <p:spPr>
          <a:xfrm>
            <a:off x="2339752" y="274638"/>
            <a:ext cx="6347048" cy="1095374"/>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99C10246-50B6-41ED-B79D-F6397197BAA9}"/>
              </a:ext>
            </a:extLst>
          </p:cNvPr>
          <p:cNvPicPr>
            <a:picLocks noGrp="1" noChangeAspect="1"/>
          </p:cNvPicPr>
          <p:nvPr>
            <p:ph idx="1"/>
          </p:nvPr>
        </p:nvPicPr>
        <p:blipFill>
          <a:blip r:embed="rId2"/>
          <a:stretch>
            <a:fillRect/>
          </a:stretch>
        </p:blipFill>
        <p:spPr>
          <a:xfrm>
            <a:off x="457200" y="1797167"/>
            <a:ext cx="8229600" cy="4210686"/>
          </a:xfrm>
          <a:prstGeom prst="rect">
            <a:avLst/>
          </a:prstGeom>
        </p:spPr>
      </p:pic>
      <p:sp>
        <p:nvSpPr>
          <p:cNvPr id="4" name="Footer Placeholder 3">
            <a:extLst>
              <a:ext uri="{FF2B5EF4-FFF2-40B4-BE49-F238E27FC236}">
                <a16:creationId xmlns:a16="http://schemas.microsoft.com/office/drawing/2014/main" id="{4B8CC1B3-D111-44F0-9101-6D2104CC05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0D18E4A-5EDF-4C34-8208-6631B0159663}"/>
              </a:ext>
            </a:extLst>
          </p:cNvPr>
          <p:cNvSpPr>
            <a:spLocks noGrp="1"/>
          </p:cNvSpPr>
          <p:nvPr>
            <p:ph type="sldNum" sz="quarter" idx="12"/>
          </p:nvPr>
        </p:nvSpPr>
        <p:spPr/>
        <p:txBody>
          <a:bodyPr/>
          <a:lstStyle/>
          <a:p>
            <a:fld id="{BB055922-87EB-483D-8474-2C9330A0D922}" type="slidenum">
              <a:rPr lang="en-US" smtClean="0"/>
              <a:t>196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8136968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CF16-622C-4794-B266-B4F5DB136C62}"/>
              </a:ext>
            </a:extLst>
          </p:cNvPr>
          <p:cNvSpPr>
            <a:spLocks noGrp="1"/>
          </p:cNvSpPr>
          <p:nvPr>
            <p:ph type="title"/>
          </p:nvPr>
        </p:nvSpPr>
        <p:spPr>
          <a:xfrm>
            <a:off x="2411760" y="274638"/>
            <a:ext cx="6275040" cy="1282154"/>
          </a:xfrm>
        </p:spPr>
        <p:txBody>
          <a:bodyPr>
            <a:normAutofit fontScale="90000"/>
          </a:bodyPr>
          <a:lstStyle/>
          <a:p>
            <a:r>
              <a:rPr lang="en-IN" dirty="0"/>
              <a:t>Output fuzzy set : Illustration</a:t>
            </a:r>
          </a:p>
        </p:txBody>
      </p:sp>
      <p:pic>
        <p:nvPicPr>
          <p:cNvPr id="9" name="Content Placeholder 8">
            <a:extLst>
              <a:ext uri="{FF2B5EF4-FFF2-40B4-BE49-F238E27FC236}">
                <a16:creationId xmlns:a16="http://schemas.microsoft.com/office/drawing/2014/main" id="{7C02263B-D5F4-4BC3-9EB2-F1AE04568E8C}"/>
              </a:ext>
            </a:extLst>
          </p:cNvPr>
          <p:cNvPicPr>
            <a:picLocks noGrp="1" noChangeAspect="1"/>
          </p:cNvPicPr>
          <p:nvPr>
            <p:ph idx="1"/>
          </p:nvPr>
        </p:nvPicPr>
        <p:blipFill>
          <a:blip r:embed="rId2"/>
          <a:stretch>
            <a:fillRect/>
          </a:stretch>
        </p:blipFill>
        <p:spPr>
          <a:xfrm>
            <a:off x="457200" y="1987309"/>
            <a:ext cx="8229600" cy="3909060"/>
          </a:xfrm>
          <a:prstGeom prst="rect">
            <a:avLst/>
          </a:prstGeom>
        </p:spPr>
      </p:pic>
      <p:sp>
        <p:nvSpPr>
          <p:cNvPr id="4" name="Footer Placeholder 3">
            <a:extLst>
              <a:ext uri="{FF2B5EF4-FFF2-40B4-BE49-F238E27FC236}">
                <a16:creationId xmlns:a16="http://schemas.microsoft.com/office/drawing/2014/main" id="{DE84806D-5A24-48B6-BEDF-BC5B41F1DAF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0F53778-EA3B-48FC-8A62-D46892852AD1}"/>
              </a:ext>
            </a:extLst>
          </p:cNvPr>
          <p:cNvSpPr>
            <a:spLocks noGrp="1"/>
          </p:cNvSpPr>
          <p:nvPr>
            <p:ph type="sldNum" sz="quarter" idx="12"/>
          </p:nvPr>
        </p:nvSpPr>
        <p:spPr/>
        <p:txBody>
          <a:bodyPr/>
          <a:lstStyle/>
          <a:p>
            <a:fld id="{BB055922-87EB-483D-8474-2C9330A0D922}" type="slidenum">
              <a:rPr lang="en-US" smtClean="0"/>
              <a:t>197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4663121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B6A2-19B3-4167-A8CB-B7258663A302}"/>
              </a:ext>
            </a:extLst>
          </p:cNvPr>
          <p:cNvSpPr>
            <a:spLocks noGrp="1"/>
          </p:cNvSpPr>
          <p:nvPr>
            <p:ph type="title"/>
          </p:nvPr>
        </p:nvSpPr>
        <p:spPr>
          <a:xfrm>
            <a:off x="2051720" y="332656"/>
            <a:ext cx="6635080" cy="1037357"/>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AF1F1A5D-114D-4FF3-8816-5C13B4A269E8}"/>
              </a:ext>
            </a:extLst>
          </p:cNvPr>
          <p:cNvPicPr>
            <a:picLocks noGrp="1" noChangeAspect="1"/>
          </p:cNvPicPr>
          <p:nvPr>
            <p:ph idx="1"/>
          </p:nvPr>
        </p:nvPicPr>
        <p:blipFill>
          <a:blip r:embed="rId2"/>
          <a:stretch>
            <a:fillRect/>
          </a:stretch>
        </p:blipFill>
        <p:spPr>
          <a:xfrm>
            <a:off x="457200" y="1964679"/>
            <a:ext cx="8229600" cy="3875663"/>
          </a:xfrm>
          <a:prstGeom prst="rect">
            <a:avLst/>
          </a:prstGeom>
        </p:spPr>
      </p:pic>
      <p:sp>
        <p:nvSpPr>
          <p:cNvPr id="4" name="Footer Placeholder 3">
            <a:extLst>
              <a:ext uri="{FF2B5EF4-FFF2-40B4-BE49-F238E27FC236}">
                <a16:creationId xmlns:a16="http://schemas.microsoft.com/office/drawing/2014/main" id="{8656D4AF-C687-493B-96D5-FA9B3C4092F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B4C858C-112A-46D1-B369-03A06CB1F77C}"/>
              </a:ext>
            </a:extLst>
          </p:cNvPr>
          <p:cNvSpPr>
            <a:spLocks noGrp="1"/>
          </p:cNvSpPr>
          <p:nvPr>
            <p:ph type="sldNum" sz="quarter" idx="12"/>
          </p:nvPr>
        </p:nvSpPr>
        <p:spPr/>
        <p:txBody>
          <a:bodyPr/>
          <a:lstStyle/>
          <a:p>
            <a:fld id="{BB055922-87EB-483D-8474-2C9330A0D922}" type="slidenum">
              <a:rPr lang="en-US" smtClean="0"/>
              <a:t>198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5735483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ABDD-F513-483A-A71C-B8BD5B13678A}"/>
              </a:ext>
            </a:extLst>
          </p:cNvPr>
          <p:cNvSpPr>
            <a:spLocks noGrp="1"/>
          </p:cNvSpPr>
          <p:nvPr>
            <p:ph type="title"/>
          </p:nvPr>
        </p:nvSpPr>
        <p:spPr>
          <a:xfrm>
            <a:off x="2234110" y="274638"/>
            <a:ext cx="6452690" cy="1095375"/>
          </a:xfrm>
        </p:spPr>
        <p:txBody>
          <a:bodyPr/>
          <a:lstStyle/>
          <a:p>
            <a:r>
              <a:rPr lang="en-IN" dirty="0"/>
              <a:t>Defuzzification Methods</a:t>
            </a:r>
          </a:p>
        </p:txBody>
      </p:sp>
      <p:pic>
        <p:nvPicPr>
          <p:cNvPr id="6" name="Content Placeholder 5">
            <a:extLst>
              <a:ext uri="{FF2B5EF4-FFF2-40B4-BE49-F238E27FC236}">
                <a16:creationId xmlns:a16="http://schemas.microsoft.com/office/drawing/2014/main" id="{E8292D7A-10C0-41BE-ACC7-36352C0BDFA2}"/>
              </a:ext>
            </a:extLst>
          </p:cNvPr>
          <p:cNvPicPr>
            <a:picLocks noGrp="1" noChangeAspect="1"/>
          </p:cNvPicPr>
          <p:nvPr>
            <p:ph idx="1"/>
          </p:nvPr>
        </p:nvPicPr>
        <p:blipFill>
          <a:blip r:embed="rId2"/>
          <a:stretch>
            <a:fillRect/>
          </a:stretch>
        </p:blipFill>
        <p:spPr>
          <a:xfrm>
            <a:off x="611560" y="1677194"/>
            <a:ext cx="8075240" cy="4371975"/>
          </a:xfrm>
          <a:prstGeom prst="rect">
            <a:avLst/>
          </a:prstGeom>
        </p:spPr>
      </p:pic>
      <p:sp>
        <p:nvSpPr>
          <p:cNvPr id="4" name="Footer Placeholder 3">
            <a:extLst>
              <a:ext uri="{FF2B5EF4-FFF2-40B4-BE49-F238E27FC236}">
                <a16:creationId xmlns:a16="http://schemas.microsoft.com/office/drawing/2014/main" id="{6719F31C-31A8-45D2-A34B-386F1DFF7BA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18CB5CF-86A5-46CE-8D43-065143C187D3}"/>
              </a:ext>
            </a:extLst>
          </p:cNvPr>
          <p:cNvSpPr>
            <a:spLocks noGrp="1"/>
          </p:cNvSpPr>
          <p:nvPr>
            <p:ph type="sldNum" sz="quarter" idx="12"/>
          </p:nvPr>
        </p:nvSpPr>
        <p:spPr/>
        <p:txBody>
          <a:bodyPr/>
          <a:lstStyle/>
          <a:p>
            <a:fld id="{BB055922-87EB-483D-8474-2C9330A0D922}" type="slidenum">
              <a:rPr lang="en-US" smtClean="0"/>
              <a:t>199</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72720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lgn="just">
              <a:buNone/>
            </a:pPr>
            <a:r>
              <a:rPr lang="en-US" b="1" dirty="0"/>
              <a:t>Objective: </a:t>
            </a:r>
            <a:r>
              <a:rPr lang="en-US" i="1" dirty="0"/>
              <a:t>Students will get an insight of the intelligent computational approaches. Providing students, the mathematical background to carry out optimization.</a:t>
            </a:r>
            <a:endParaRPr lang="en-IN" dirty="0"/>
          </a:p>
          <a:p>
            <a:pPr algn="just"/>
            <a:r>
              <a:rPr lang="en-US" b="1" dirty="0" smtClean="0"/>
              <a:t>Neural </a:t>
            </a:r>
            <a:r>
              <a:rPr lang="en-US" b="1" dirty="0"/>
              <a:t>Networks: </a:t>
            </a:r>
            <a:r>
              <a:rPr lang="en-US" dirty="0"/>
              <a:t>Introduction to Soft Computing &amp; Neural Computing, Fundamentals of Artificial  Neural Network(ANN), Models of ANN, ANN models: Rosenblatt’s Perception, McCulloch &amp; Pitts Model, Single Layer Perceptron, Learning Methods in Perceptron, Linearly Separable Task and XOR Problem, Multi-Layer Perceptron, Back Propagation Learning Algorithm, Associative Memory: Hopfield network, Auto Associative Memory, Bidirectional </a:t>
            </a:r>
            <a:r>
              <a:rPr lang="en-US" dirty="0" err="1"/>
              <a:t>Hetro</a:t>
            </a:r>
            <a:r>
              <a:rPr lang="en-US" dirty="0"/>
              <a:t>-Associative Memory, ADALINE, MADALINE Network, Applications of Neural Network.</a:t>
            </a:r>
            <a:endParaRPr lang="en-IN" dirty="0"/>
          </a:p>
          <a:p>
            <a:pPr algn="just"/>
            <a:r>
              <a:rPr lang="en-US" b="1" dirty="0"/>
              <a:t>Fuzzy Logic:</a:t>
            </a:r>
            <a:r>
              <a:rPr lang="en-US" dirty="0"/>
              <a:t> Introduction to Fuzzy Sets &amp; Crisp Sets, Fuzzy Membership and Fuzzy Operations, Properties of Fuzzy Sets- Linguistic Hedges, Fuzzy Logic – T-norms and other aggregation operators, Crisp Relations.</a:t>
            </a:r>
            <a:endParaRPr lang="en-IN" dirty="0"/>
          </a:p>
        </p:txBody>
      </p:sp>
    </p:spTree>
    <p:extLst>
      <p:ext uri="{BB962C8B-B14F-4D97-AF65-F5344CB8AC3E}">
        <p14:creationId xmlns:p14="http://schemas.microsoft.com/office/powerpoint/2010/main" val="1846883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Fuzzy </a:t>
            </a:r>
            <a:r>
              <a:rPr lang="en-US" dirty="0" smtClean="0">
                <a:latin typeface="Times New Roman" panose="02020603050405020304" pitchFamily="18" charset="0"/>
                <a:cs typeface="Times New Roman" panose="02020603050405020304" pitchFamily="18" charset="0"/>
              </a:rPr>
              <a:t>Logic MCQ Practice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1.Fuzzy </a:t>
            </a:r>
            <a:r>
              <a:rPr lang="en-US" sz="2400" dirty="0">
                <a:latin typeface="Times New Roman" panose="02020603050405020304" pitchFamily="18" charset="0"/>
                <a:cs typeface="Times New Roman" panose="02020603050405020304" pitchFamily="18" charset="0"/>
              </a:rPr>
              <a:t>logic is usually represented as ___________</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IF-THEN-ELSE </a:t>
            </a:r>
            <a:r>
              <a:rPr lang="en-US" sz="2400" dirty="0" smtClean="0">
                <a:latin typeface="Times New Roman" panose="02020603050405020304" pitchFamily="18" charset="0"/>
                <a:cs typeface="Times New Roman" panose="02020603050405020304" pitchFamily="18" charset="0"/>
              </a:rPr>
              <a:t>rules </a:t>
            </a:r>
          </a:p>
          <a:p>
            <a:pPr marL="0" indent="0">
              <a:buNone/>
            </a:pPr>
            <a:r>
              <a:rPr lang="en-US" sz="2400" dirty="0" smtClean="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IF-THEN rules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Both IF-THEN-ELSE rules &amp; IF-THEN rules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 None of the </a:t>
            </a:r>
            <a:r>
              <a:rPr lang="en-US" sz="2400" dirty="0" smtClean="0">
                <a:latin typeface="Times New Roman" panose="02020603050405020304" pitchFamily="18" charset="0"/>
                <a:cs typeface="Times New Roman" panose="02020603050405020304" pitchFamily="18" charset="0"/>
              </a:rPr>
              <a:t>mentioned</a:t>
            </a:r>
          </a:p>
          <a:p>
            <a:pPr marL="0" indent="0">
              <a:buNone/>
            </a:pPr>
            <a:r>
              <a:rPr lang="en-US" sz="2400" dirty="0" smtClean="0">
                <a:latin typeface="Times New Roman" panose="02020603050405020304" pitchFamily="18" charset="0"/>
                <a:cs typeface="Times New Roman" panose="02020603050405020304" pitchFamily="18" charset="0"/>
              </a:rPr>
              <a:t>Ans:-</a:t>
            </a:r>
            <a:r>
              <a:rPr lang="en-US" sz="2400" dirty="0">
                <a:latin typeface="Times New Roman" panose="02020603050405020304" pitchFamily="18" charset="0"/>
                <a:cs typeface="Times New Roman" panose="02020603050405020304" pitchFamily="18" charset="0"/>
              </a:rPr>
              <a:t>b) IF-THEN rules</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2.Japanese </a:t>
            </a:r>
            <a:r>
              <a:rPr lang="en-US" sz="2400" dirty="0">
                <a:latin typeface="Times New Roman" panose="02020603050405020304" pitchFamily="18" charset="0"/>
                <a:cs typeface="Times New Roman" panose="02020603050405020304" pitchFamily="18" charset="0"/>
              </a:rPr>
              <a:t>were the first to utilize fuzzy logic practically on high-speed trains in Sendai.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True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a:t>
            </a:r>
            <a:r>
              <a:rPr lang="en-US" sz="2400" dirty="0" smtClean="0">
                <a:latin typeface="Times New Roman" panose="02020603050405020304" pitchFamily="18" charset="0"/>
                <a:cs typeface="Times New Roman" panose="02020603050405020304" pitchFamily="18" charset="0"/>
              </a:rPr>
              <a:t>False</a:t>
            </a:r>
          </a:p>
          <a:p>
            <a:pPr marL="0" indent="0">
              <a:buNone/>
            </a:pPr>
            <a:r>
              <a:rPr lang="en-US" sz="2400" dirty="0" smtClean="0">
                <a:latin typeface="Times New Roman" panose="02020603050405020304" pitchFamily="18" charset="0"/>
                <a:cs typeface="Times New Roman" panose="02020603050405020304" pitchFamily="18" charset="0"/>
              </a:rPr>
              <a:t>Ans:-</a:t>
            </a:r>
            <a:r>
              <a:rPr lang="en-US" sz="2400" dirty="0">
                <a:latin typeface="Times New Roman" panose="02020603050405020304" pitchFamily="18" charset="0"/>
                <a:cs typeface="Times New Roman" panose="02020603050405020304" pitchFamily="18" charset="0"/>
              </a:rPr>
              <a:t> a) True</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a:t>
            </a:fld>
            <a:endParaRPr lang="en-US"/>
          </a:p>
        </p:txBody>
      </p:sp>
    </p:spTree>
    <p:extLst>
      <p:ext uri="{BB962C8B-B14F-4D97-AF65-F5344CB8AC3E}">
        <p14:creationId xmlns:p14="http://schemas.microsoft.com/office/powerpoint/2010/main" val="45280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A25B-ED17-4A38-B7AE-2553FA4DA937}"/>
              </a:ext>
            </a:extLst>
          </p:cNvPr>
          <p:cNvSpPr>
            <a:spLocks noGrp="1"/>
          </p:cNvSpPr>
          <p:nvPr>
            <p:ph type="title"/>
          </p:nvPr>
        </p:nvSpPr>
        <p:spPr/>
        <p:txBody>
          <a:bodyPr/>
          <a:lstStyle/>
          <a:p>
            <a:r>
              <a:rPr lang="en-IN" dirty="0"/>
              <a:t>Maxima methods</a:t>
            </a:r>
          </a:p>
        </p:txBody>
      </p:sp>
      <p:pic>
        <p:nvPicPr>
          <p:cNvPr id="6" name="Content Placeholder 5">
            <a:extLst>
              <a:ext uri="{FF2B5EF4-FFF2-40B4-BE49-F238E27FC236}">
                <a16:creationId xmlns:a16="http://schemas.microsoft.com/office/drawing/2014/main" id="{79480EF1-5455-43BB-8C35-959DAE66F4FC}"/>
              </a:ext>
            </a:extLst>
          </p:cNvPr>
          <p:cNvPicPr>
            <a:picLocks noGrp="1" noChangeAspect="1"/>
          </p:cNvPicPr>
          <p:nvPr>
            <p:ph idx="1"/>
          </p:nvPr>
        </p:nvPicPr>
        <p:blipFill>
          <a:blip r:embed="rId2"/>
          <a:stretch>
            <a:fillRect/>
          </a:stretch>
        </p:blipFill>
        <p:spPr>
          <a:xfrm>
            <a:off x="683568" y="1686719"/>
            <a:ext cx="7848872" cy="4352925"/>
          </a:xfrm>
          <a:prstGeom prst="rect">
            <a:avLst/>
          </a:prstGeom>
        </p:spPr>
      </p:pic>
      <p:sp>
        <p:nvSpPr>
          <p:cNvPr id="4" name="Footer Placeholder 3">
            <a:extLst>
              <a:ext uri="{FF2B5EF4-FFF2-40B4-BE49-F238E27FC236}">
                <a16:creationId xmlns:a16="http://schemas.microsoft.com/office/drawing/2014/main" id="{D17272E3-BC39-4611-A94F-2A4316A6C97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5B894E7-706C-4271-B823-983ED33891CE}"/>
              </a:ext>
            </a:extLst>
          </p:cNvPr>
          <p:cNvSpPr>
            <a:spLocks noGrp="1"/>
          </p:cNvSpPr>
          <p:nvPr>
            <p:ph type="sldNum" sz="quarter" idx="12"/>
          </p:nvPr>
        </p:nvSpPr>
        <p:spPr/>
        <p:txBody>
          <a:bodyPr/>
          <a:lstStyle/>
          <a:p>
            <a:fld id="{BB055922-87EB-483D-8474-2C9330A0D922}" type="slidenum">
              <a:rPr lang="en-US" smtClean="0"/>
              <a:t>200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8699977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93DC-6D17-4810-87AB-3C631523EE24}"/>
              </a:ext>
            </a:extLst>
          </p:cNvPr>
          <p:cNvSpPr>
            <a:spLocks noGrp="1"/>
          </p:cNvSpPr>
          <p:nvPr>
            <p:ph type="title"/>
          </p:nvPr>
        </p:nvSpPr>
        <p:spPr>
          <a:xfrm>
            <a:off x="2771800" y="274638"/>
            <a:ext cx="5915000" cy="1282154"/>
          </a:xfrm>
        </p:spPr>
        <p:txBody>
          <a:bodyPr>
            <a:normAutofit fontScale="90000"/>
          </a:bodyPr>
          <a:lstStyle/>
          <a:p>
            <a:r>
              <a:rPr lang="en-IN" dirty="0"/>
              <a:t>Maxima method : Height method</a:t>
            </a:r>
          </a:p>
        </p:txBody>
      </p:sp>
      <p:pic>
        <p:nvPicPr>
          <p:cNvPr id="6" name="Content Placeholder 5">
            <a:extLst>
              <a:ext uri="{FF2B5EF4-FFF2-40B4-BE49-F238E27FC236}">
                <a16:creationId xmlns:a16="http://schemas.microsoft.com/office/drawing/2014/main" id="{95CBE3DD-1D94-49EB-9AFA-042071C0979D}"/>
              </a:ext>
            </a:extLst>
          </p:cNvPr>
          <p:cNvPicPr>
            <a:picLocks noGrp="1" noChangeAspect="1"/>
          </p:cNvPicPr>
          <p:nvPr>
            <p:ph idx="1"/>
          </p:nvPr>
        </p:nvPicPr>
        <p:blipFill>
          <a:blip r:embed="rId2"/>
          <a:stretch>
            <a:fillRect/>
          </a:stretch>
        </p:blipFill>
        <p:spPr>
          <a:xfrm>
            <a:off x="611560" y="1681956"/>
            <a:ext cx="7848871" cy="4362450"/>
          </a:xfrm>
          <a:prstGeom prst="rect">
            <a:avLst/>
          </a:prstGeom>
        </p:spPr>
      </p:pic>
      <p:sp>
        <p:nvSpPr>
          <p:cNvPr id="4" name="Footer Placeholder 3">
            <a:extLst>
              <a:ext uri="{FF2B5EF4-FFF2-40B4-BE49-F238E27FC236}">
                <a16:creationId xmlns:a16="http://schemas.microsoft.com/office/drawing/2014/main" id="{09C0F908-9AD4-401A-B983-833F81BC4F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5B35E65-DFF1-449B-A724-7B7129A608B7}"/>
              </a:ext>
            </a:extLst>
          </p:cNvPr>
          <p:cNvSpPr>
            <a:spLocks noGrp="1"/>
          </p:cNvSpPr>
          <p:nvPr>
            <p:ph type="sldNum" sz="quarter" idx="12"/>
          </p:nvPr>
        </p:nvSpPr>
        <p:spPr/>
        <p:txBody>
          <a:bodyPr/>
          <a:lstStyle/>
          <a:p>
            <a:fld id="{BB055922-87EB-483D-8474-2C9330A0D922}" type="slidenum">
              <a:rPr lang="en-US" smtClean="0"/>
              <a:t>201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60534181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7838-8B6D-45A0-8CB3-99ED26757D8D}"/>
              </a:ext>
            </a:extLst>
          </p:cNvPr>
          <p:cNvSpPr>
            <a:spLocks noGrp="1"/>
          </p:cNvSpPr>
          <p:nvPr>
            <p:ph type="title"/>
          </p:nvPr>
        </p:nvSpPr>
        <p:spPr>
          <a:xfrm>
            <a:off x="2987824" y="274638"/>
            <a:ext cx="5698976" cy="1095374"/>
          </a:xfrm>
        </p:spPr>
        <p:txBody>
          <a:bodyPr/>
          <a:lstStyle/>
          <a:p>
            <a:r>
              <a:rPr lang="en-IN" dirty="0"/>
              <a:t>Maxima method : </a:t>
            </a:r>
            <a:r>
              <a:rPr lang="en-IN" dirty="0" err="1"/>
              <a:t>FoM</a:t>
            </a:r>
            <a:endParaRPr lang="en-IN" dirty="0"/>
          </a:p>
        </p:txBody>
      </p:sp>
      <p:pic>
        <p:nvPicPr>
          <p:cNvPr id="6" name="Content Placeholder 5">
            <a:extLst>
              <a:ext uri="{FF2B5EF4-FFF2-40B4-BE49-F238E27FC236}">
                <a16:creationId xmlns:a16="http://schemas.microsoft.com/office/drawing/2014/main" id="{99A73CAC-EACF-4B0C-9738-4365A85DAD88}"/>
              </a:ext>
            </a:extLst>
          </p:cNvPr>
          <p:cNvPicPr>
            <a:picLocks noGrp="1" noChangeAspect="1"/>
          </p:cNvPicPr>
          <p:nvPr>
            <p:ph idx="1"/>
          </p:nvPr>
        </p:nvPicPr>
        <p:blipFill>
          <a:blip r:embed="rId2"/>
          <a:stretch>
            <a:fillRect/>
          </a:stretch>
        </p:blipFill>
        <p:spPr>
          <a:xfrm>
            <a:off x="827584" y="2043906"/>
            <a:ext cx="7416823" cy="3638550"/>
          </a:xfrm>
          <a:prstGeom prst="rect">
            <a:avLst/>
          </a:prstGeom>
        </p:spPr>
      </p:pic>
      <p:sp>
        <p:nvSpPr>
          <p:cNvPr id="4" name="Footer Placeholder 3">
            <a:extLst>
              <a:ext uri="{FF2B5EF4-FFF2-40B4-BE49-F238E27FC236}">
                <a16:creationId xmlns:a16="http://schemas.microsoft.com/office/drawing/2014/main" id="{F7FBE99B-7EE5-4CE2-99B0-51B96A9DFA7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3D3F2D7-3658-45A2-8DD1-F874A89258E0}"/>
              </a:ext>
            </a:extLst>
          </p:cNvPr>
          <p:cNvSpPr>
            <a:spLocks noGrp="1"/>
          </p:cNvSpPr>
          <p:nvPr>
            <p:ph type="sldNum" sz="quarter" idx="12"/>
          </p:nvPr>
        </p:nvSpPr>
        <p:spPr/>
        <p:txBody>
          <a:bodyPr/>
          <a:lstStyle/>
          <a:p>
            <a:fld id="{BB055922-87EB-483D-8474-2C9330A0D922}" type="slidenum">
              <a:rPr lang="en-US" smtClean="0"/>
              <a:t>202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295721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77EF-756F-4F76-9203-235B7D3BD421}"/>
              </a:ext>
            </a:extLst>
          </p:cNvPr>
          <p:cNvSpPr>
            <a:spLocks noGrp="1"/>
          </p:cNvSpPr>
          <p:nvPr>
            <p:ph type="title"/>
          </p:nvPr>
        </p:nvSpPr>
        <p:spPr>
          <a:xfrm>
            <a:off x="2483768" y="274638"/>
            <a:ext cx="6203032" cy="1095374"/>
          </a:xfrm>
        </p:spPr>
        <p:txBody>
          <a:bodyPr/>
          <a:lstStyle/>
          <a:p>
            <a:r>
              <a:rPr lang="en-IN" dirty="0"/>
              <a:t>Maxima method : </a:t>
            </a:r>
            <a:r>
              <a:rPr lang="en-IN" dirty="0" err="1"/>
              <a:t>LoM</a:t>
            </a:r>
            <a:endParaRPr lang="en-IN" dirty="0"/>
          </a:p>
        </p:txBody>
      </p:sp>
      <p:pic>
        <p:nvPicPr>
          <p:cNvPr id="6" name="Content Placeholder 5">
            <a:extLst>
              <a:ext uri="{FF2B5EF4-FFF2-40B4-BE49-F238E27FC236}">
                <a16:creationId xmlns:a16="http://schemas.microsoft.com/office/drawing/2014/main" id="{2F2C4F3F-BCF3-4750-B6C9-2B3CB8B0BDC2}"/>
              </a:ext>
            </a:extLst>
          </p:cNvPr>
          <p:cNvPicPr>
            <a:picLocks noGrp="1" noChangeAspect="1"/>
          </p:cNvPicPr>
          <p:nvPr>
            <p:ph idx="1"/>
          </p:nvPr>
        </p:nvPicPr>
        <p:blipFill>
          <a:blip r:embed="rId2"/>
          <a:stretch>
            <a:fillRect/>
          </a:stretch>
        </p:blipFill>
        <p:spPr>
          <a:xfrm>
            <a:off x="1200150" y="2158206"/>
            <a:ext cx="6743700" cy="3409950"/>
          </a:xfrm>
          <a:prstGeom prst="rect">
            <a:avLst/>
          </a:prstGeom>
        </p:spPr>
      </p:pic>
      <p:sp>
        <p:nvSpPr>
          <p:cNvPr id="4" name="Footer Placeholder 3">
            <a:extLst>
              <a:ext uri="{FF2B5EF4-FFF2-40B4-BE49-F238E27FC236}">
                <a16:creationId xmlns:a16="http://schemas.microsoft.com/office/drawing/2014/main" id="{501A08CB-B4BE-4D10-8799-70470391D9D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557FF21-2C7E-4056-B272-73758B791758}"/>
              </a:ext>
            </a:extLst>
          </p:cNvPr>
          <p:cNvSpPr>
            <a:spLocks noGrp="1"/>
          </p:cNvSpPr>
          <p:nvPr>
            <p:ph type="sldNum" sz="quarter" idx="12"/>
          </p:nvPr>
        </p:nvSpPr>
        <p:spPr/>
        <p:txBody>
          <a:bodyPr/>
          <a:lstStyle/>
          <a:p>
            <a:fld id="{BB055922-87EB-483D-8474-2C9330A0D922}" type="slidenum">
              <a:rPr lang="en-US" smtClean="0"/>
              <a:t>203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76351377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AF0A-5566-4705-8EE7-0FDD69BBEF95}"/>
              </a:ext>
            </a:extLst>
          </p:cNvPr>
          <p:cNvSpPr>
            <a:spLocks noGrp="1"/>
          </p:cNvSpPr>
          <p:nvPr>
            <p:ph type="title"/>
          </p:nvPr>
        </p:nvSpPr>
        <p:spPr>
          <a:xfrm>
            <a:off x="1979712" y="274638"/>
            <a:ext cx="6707088" cy="1095374"/>
          </a:xfrm>
        </p:spPr>
        <p:txBody>
          <a:bodyPr/>
          <a:lstStyle/>
          <a:p>
            <a:r>
              <a:rPr lang="en-IN" dirty="0"/>
              <a:t>Maxima method : MoM</a:t>
            </a:r>
          </a:p>
        </p:txBody>
      </p:sp>
      <p:pic>
        <p:nvPicPr>
          <p:cNvPr id="6" name="Content Placeholder 5">
            <a:extLst>
              <a:ext uri="{FF2B5EF4-FFF2-40B4-BE49-F238E27FC236}">
                <a16:creationId xmlns:a16="http://schemas.microsoft.com/office/drawing/2014/main" id="{4ACFF690-933F-42F8-8055-A1065AA7EE5F}"/>
              </a:ext>
            </a:extLst>
          </p:cNvPr>
          <p:cNvPicPr>
            <a:picLocks noGrp="1" noChangeAspect="1"/>
          </p:cNvPicPr>
          <p:nvPr>
            <p:ph idx="1"/>
          </p:nvPr>
        </p:nvPicPr>
        <p:blipFill>
          <a:blip r:embed="rId2"/>
          <a:stretch>
            <a:fillRect/>
          </a:stretch>
        </p:blipFill>
        <p:spPr>
          <a:xfrm>
            <a:off x="1057275" y="2243931"/>
            <a:ext cx="7029450" cy="3238500"/>
          </a:xfrm>
          <a:prstGeom prst="rect">
            <a:avLst/>
          </a:prstGeom>
        </p:spPr>
      </p:pic>
      <p:sp>
        <p:nvSpPr>
          <p:cNvPr id="4" name="Footer Placeholder 3">
            <a:extLst>
              <a:ext uri="{FF2B5EF4-FFF2-40B4-BE49-F238E27FC236}">
                <a16:creationId xmlns:a16="http://schemas.microsoft.com/office/drawing/2014/main" id="{FB13E3BF-D9BA-418A-9F16-B5F9956EDAD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7BC646-128E-4F30-AB06-260AC3FB62BB}"/>
              </a:ext>
            </a:extLst>
          </p:cNvPr>
          <p:cNvSpPr>
            <a:spLocks noGrp="1"/>
          </p:cNvSpPr>
          <p:nvPr>
            <p:ph type="sldNum" sz="quarter" idx="12"/>
          </p:nvPr>
        </p:nvSpPr>
        <p:spPr/>
        <p:txBody>
          <a:bodyPr/>
          <a:lstStyle/>
          <a:p>
            <a:fld id="{BB055922-87EB-483D-8474-2C9330A0D922}" type="slidenum">
              <a:rPr lang="en-US" smtClean="0"/>
              <a:t>204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07490242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6CF7-48F5-4780-998D-611DA9C641F6}"/>
              </a:ext>
            </a:extLst>
          </p:cNvPr>
          <p:cNvSpPr>
            <a:spLocks noGrp="1"/>
          </p:cNvSpPr>
          <p:nvPr>
            <p:ph type="title"/>
          </p:nvPr>
        </p:nvSpPr>
        <p:spPr/>
        <p:txBody>
          <a:bodyPr/>
          <a:lstStyle/>
          <a:p>
            <a:r>
              <a:rPr lang="en-IN" dirty="0"/>
              <a:t>MoM : Example 1</a:t>
            </a:r>
          </a:p>
        </p:txBody>
      </p:sp>
      <p:pic>
        <p:nvPicPr>
          <p:cNvPr id="6" name="Content Placeholder 5">
            <a:extLst>
              <a:ext uri="{FF2B5EF4-FFF2-40B4-BE49-F238E27FC236}">
                <a16:creationId xmlns:a16="http://schemas.microsoft.com/office/drawing/2014/main" id="{9858A356-BF42-47F8-AA0B-F48F6006285F}"/>
              </a:ext>
            </a:extLst>
          </p:cNvPr>
          <p:cNvPicPr>
            <a:picLocks noGrp="1" noChangeAspect="1"/>
          </p:cNvPicPr>
          <p:nvPr>
            <p:ph idx="1"/>
          </p:nvPr>
        </p:nvPicPr>
        <p:blipFill>
          <a:blip r:embed="rId2"/>
          <a:stretch>
            <a:fillRect/>
          </a:stretch>
        </p:blipFill>
        <p:spPr>
          <a:xfrm>
            <a:off x="899592" y="1844824"/>
            <a:ext cx="6963295" cy="3561407"/>
          </a:xfrm>
          <a:prstGeom prst="rect">
            <a:avLst/>
          </a:prstGeom>
        </p:spPr>
      </p:pic>
      <p:sp>
        <p:nvSpPr>
          <p:cNvPr id="4" name="Footer Placeholder 3">
            <a:extLst>
              <a:ext uri="{FF2B5EF4-FFF2-40B4-BE49-F238E27FC236}">
                <a16:creationId xmlns:a16="http://schemas.microsoft.com/office/drawing/2014/main" id="{CC6E406A-CE8B-426C-9EA8-D7BC771DE01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59BB5AE-37EC-4376-92AC-C69EAE5B9195}"/>
              </a:ext>
            </a:extLst>
          </p:cNvPr>
          <p:cNvSpPr>
            <a:spLocks noGrp="1"/>
          </p:cNvSpPr>
          <p:nvPr>
            <p:ph type="sldNum" sz="quarter" idx="12"/>
          </p:nvPr>
        </p:nvSpPr>
        <p:spPr/>
        <p:txBody>
          <a:bodyPr/>
          <a:lstStyle/>
          <a:p>
            <a:fld id="{BB055922-87EB-483D-8474-2C9330A0D922}" type="slidenum">
              <a:rPr lang="en-US" smtClean="0"/>
              <a:t>205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3364528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9E24-15F8-45D8-BA10-B88B59151519}"/>
              </a:ext>
            </a:extLst>
          </p:cNvPr>
          <p:cNvSpPr>
            <a:spLocks noGrp="1"/>
          </p:cNvSpPr>
          <p:nvPr>
            <p:ph type="title"/>
          </p:nvPr>
        </p:nvSpPr>
        <p:spPr>
          <a:xfrm>
            <a:off x="2234110" y="274638"/>
            <a:ext cx="6452690" cy="1138138"/>
          </a:xfrm>
        </p:spPr>
        <p:txBody>
          <a:bodyPr/>
          <a:lstStyle/>
          <a:p>
            <a:r>
              <a:rPr lang="en-IN" dirty="0"/>
              <a:t>Centroid method : </a:t>
            </a:r>
            <a:r>
              <a:rPr lang="en-IN" dirty="0" err="1"/>
              <a:t>CoG</a:t>
            </a:r>
            <a:endParaRPr lang="en-IN" dirty="0"/>
          </a:p>
        </p:txBody>
      </p:sp>
      <p:pic>
        <p:nvPicPr>
          <p:cNvPr id="8" name="Content Placeholder 7">
            <a:extLst>
              <a:ext uri="{FF2B5EF4-FFF2-40B4-BE49-F238E27FC236}">
                <a16:creationId xmlns:a16="http://schemas.microsoft.com/office/drawing/2014/main" id="{548A94C3-3BFB-4E05-99A0-4774ED2ADCF7}"/>
              </a:ext>
            </a:extLst>
          </p:cNvPr>
          <p:cNvPicPr>
            <a:picLocks noGrp="1" noChangeAspect="1"/>
          </p:cNvPicPr>
          <p:nvPr>
            <p:ph idx="1"/>
          </p:nvPr>
        </p:nvPicPr>
        <p:blipFill>
          <a:blip r:embed="rId2"/>
          <a:stretch>
            <a:fillRect/>
          </a:stretch>
        </p:blipFill>
        <p:spPr>
          <a:xfrm>
            <a:off x="1181100" y="1720056"/>
            <a:ext cx="6781800" cy="4286250"/>
          </a:xfrm>
          <a:prstGeom prst="rect">
            <a:avLst/>
          </a:prstGeom>
        </p:spPr>
      </p:pic>
      <p:sp>
        <p:nvSpPr>
          <p:cNvPr id="4" name="Footer Placeholder 3">
            <a:extLst>
              <a:ext uri="{FF2B5EF4-FFF2-40B4-BE49-F238E27FC236}">
                <a16:creationId xmlns:a16="http://schemas.microsoft.com/office/drawing/2014/main" id="{6925DF9A-71C0-477D-BBF3-172EB5EB5FB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08548B7-1818-47FD-A44B-86AD49EAEC01}"/>
              </a:ext>
            </a:extLst>
          </p:cNvPr>
          <p:cNvSpPr>
            <a:spLocks noGrp="1"/>
          </p:cNvSpPr>
          <p:nvPr>
            <p:ph type="sldNum" sz="quarter" idx="12"/>
          </p:nvPr>
        </p:nvSpPr>
        <p:spPr/>
        <p:txBody>
          <a:bodyPr/>
          <a:lstStyle/>
          <a:p>
            <a:fld id="{BB055922-87EB-483D-8474-2C9330A0D922}" type="slidenum">
              <a:rPr lang="en-US" smtClean="0"/>
              <a:t>206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11267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15F9-72F6-4C40-B526-F6258E6910AF}"/>
              </a:ext>
            </a:extLst>
          </p:cNvPr>
          <p:cNvSpPr>
            <a:spLocks noGrp="1"/>
          </p:cNvSpPr>
          <p:nvPr>
            <p:ph type="title"/>
          </p:nvPr>
        </p:nvSpPr>
        <p:spPr>
          <a:xfrm>
            <a:off x="1676400" y="274638"/>
            <a:ext cx="7010400" cy="1095375"/>
          </a:xfrm>
        </p:spPr>
        <p:txBody>
          <a:bodyPr/>
          <a:lstStyle/>
          <a:p>
            <a:r>
              <a:rPr lang="en-IN" dirty="0"/>
              <a:t>Centroid method : </a:t>
            </a:r>
            <a:r>
              <a:rPr lang="en-IN" dirty="0" err="1"/>
              <a:t>CoG</a:t>
            </a:r>
            <a:endParaRPr lang="en-IN" dirty="0"/>
          </a:p>
        </p:txBody>
      </p:sp>
      <p:pic>
        <p:nvPicPr>
          <p:cNvPr id="8" name="Content Placeholder 7">
            <a:extLst>
              <a:ext uri="{FF2B5EF4-FFF2-40B4-BE49-F238E27FC236}">
                <a16:creationId xmlns:a16="http://schemas.microsoft.com/office/drawing/2014/main" id="{7E48BB95-5B52-4B0A-BFC7-479E646E36C7}"/>
              </a:ext>
            </a:extLst>
          </p:cNvPr>
          <p:cNvPicPr>
            <a:picLocks noGrp="1" noChangeAspect="1"/>
          </p:cNvPicPr>
          <p:nvPr>
            <p:ph idx="1"/>
          </p:nvPr>
        </p:nvPicPr>
        <p:blipFill>
          <a:blip r:embed="rId2"/>
          <a:stretch>
            <a:fillRect/>
          </a:stretch>
        </p:blipFill>
        <p:spPr>
          <a:xfrm>
            <a:off x="1066800" y="1858169"/>
            <a:ext cx="7010400" cy="4010025"/>
          </a:xfrm>
          <a:prstGeom prst="rect">
            <a:avLst/>
          </a:prstGeom>
        </p:spPr>
      </p:pic>
      <p:sp>
        <p:nvSpPr>
          <p:cNvPr id="4" name="Footer Placeholder 3">
            <a:extLst>
              <a:ext uri="{FF2B5EF4-FFF2-40B4-BE49-F238E27FC236}">
                <a16:creationId xmlns:a16="http://schemas.microsoft.com/office/drawing/2014/main" id="{D4049DAF-8E52-481F-960B-5571DEB669C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755B833-D61A-443F-A525-2570D71ABDBA}"/>
              </a:ext>
            </a:extLst>
          </p:cNvPr>
          <p:cNvSpPr>
            <a:spLocks noGrp="1"/>
          </p:cNvSpPr>
          <p:nvPr>
            <p:ph type="sldNum" sz="quarter" idx="12"/>
          </p:nvPr>
        </p:nvSpPr>
        <p:spPr/>
        <p:txBody>
          <a:bodyPr/>
          <a:lstStyle/>
          <a:p>
            <a:fld id="{BB055922-87EB-483D-8474-2C9330A0D922}" type="slidenum">
              <a:rPr lang="en-US" smtClean="0"/>
              <a:t>207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47412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CB87-AD0F-4BB9-891D-2250DC07372B}"/>
              </a:ext>
            </a:extLst>
          </p:cNvPr>
          <p:cNvSpPr>
            <a:spLocks noGrp="1"/>
          </p:cNvSpPr>
          <p:nvPr>
            <p:ph type="title"/>
          </p:nvPr>
        </p:nvSpPr>
        <p:spPr>
          <a:xfrm>
            <a:off x="2123728" y="274638"/>
            <a:ext cx="6563072" cy="1325562"/>
          </a:xfrm>
        </p:spPr>
        <p:txBody>
          <a:bodyPr>
            <a:normAutofit fontScale="90000"/>
          </a:bodyPr>
          <a:lstStyle/>
          <a:p>
            <a:r>
              <a:rPr lang="en-US" dirty="0" err="1"/>
              <a:t>CoG</a:t>
            </a:r>
            <a:r>
              <a:rPr lang="en-US" dirty="0"/>
              <a:t> : A geometrical method of calculation</a:t>
            </a:r>
            <a:endParaRPr lang="en-IN" dirty="0"/>
          </a:p>
        </p:txBody>
      </p:sp>
      <p:pic>
        <p:nvPicPr>
          <p:cNvPr id="8" name="Content Placeholder 7">
            <a:extLst>
              <a:ext uri="{FF2B5EF4-FFF2-40B4-BE49-F238E27FC236}">
                <a16:creationId xmlns:a16="http://schemas.microsoft.com/office/drawing/2014/main" id="{FCED4066-67D4-4612-BC1B-1BAD20FAA85B}"/>
              </a:ext>
            </a:extLst>
          </p:cNvPr>
          <p:cNvPicPr>
            <a:picLocks noGrp="1" noChangeAspect="1"/>
          </p:cNvPicPr>
          <p:nvPr>
            <p:ph idx="1"/>
          </p:nvPr>
        </p:nvPicPr>
        <p:blipFill>
          <a:blip r:embed="rId2"/>
          <a:stretch>
            <a:fillRect/>
          </a:stretch>
        </p:blipFill>
        <p:spPr>
          <a:xfrm>
            <a:off x="827584" y="1615281"/>
            <a:ext cx="7560840" cy="4495800"/>
          </a:xfrm>
          <a:prstGeom prst="rect">
            <a:avLst/>
          </a:prstGeom>
        </p:spPr>
      </p:pic>
      <p:sp>
        <p:nvSpPr>
          <p:cNvPr id="4" name="Footer Placeholder 3">
            <a:extLst>
              <a:ext uri="{FF2B5EF4-FFF2-40B4-BE49-F238E27FC236}">
                <a16:creationId xmlns:a16="http://schemas.microsoft.com/office/drawing/2014/main" id="{B3FBBEF6-EBB8-4828-9A5A-D685D438964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B2F983E-85F9-4531-BD3F-C3DCA7CC8686}"/>
              </a:ext>
            </a:extLst>
          </p:cNvPr>
          <p:cNvSpPr>
            <a:spLocks noGrp="1"/>
          </p:cNvSpPr>
          <p:nvPr>
            <p:ph type="sldNum" sz="quarter" idx="12"/>
          </p:nvPr>
        </p:nvSpPr>
        <p:spPr/>
        <p:txBody>
          <a:bodyPr/>
          <a:lstStyle/>
          <a:p>
            <a:fld id="{BB055922-87EB-483D-8474-2C9330A0D922}" type="slidenum">
              <a:rPr lang="en-US" smtClean="0"/>
              <a:t>208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17875090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227-F492-4A31-9935-713E98C191B9}"/>
              </a:ext>
            </a:extLst>
          </p:cNvPr>
          <p:cNvSpPr>
            <a:spLocks noGrp="1"/>
          </p:cNvSpPr>
          <p:nvPr>
            <p:ph type="title"/>
          </p:nvPr>
        </p:nvSpPr>
        <p:spPr>
          <a:xfrm>
            <a:off x="1907704" y="274638"/>
            <a:ext cx="6779096" cy="1138138"/>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3E95EDD5-7B35-4119-85ED-F7975684B383}"/>
              </a:ext>
            </a:extLst>
          </p:cNvPr>
          <p:cNvPicPr>
            <a:picLocks noGrp="1" noChangeAspect="1"/>
          </p:cNvPicPr>
          <p:nvPr>
            <p:ph idx="1"/>
          </p:nvPr>
        </p:nvPicPr>
        <p:blipFill>
          <a:blip r:embed="rId2"/>
          <a:stretch>
            <a:fillRect/>
          </a:stretch>
        </p:blipFill>
        <p:spPr>
          <a:xfrm>
            <a:off x="1007592" y="1801019"/>
            <a:ext cx="7164808" cy="4124325"/>
          </a:xfrm>
          <a:prstGeom prst="rect">
            <a:avLst/>
          </a:prstGeom>
        </p:spPr>
      </p:pic>
      <p:sp>
        <p:nvSpPr>
          <p:cNvPr id="4" name="Footer Placeholder 3">
            <a:extLst>
              <a:ext uri="{FF2B5EF4-FFF2-40B4-BE49-F238E27FC236}">
                <a16:creationId xmlns:a16="http://schemas.microsoft.com/office/drawing/2014/main" id="{C21C2478-8C76-4332-AA61-CB580D266F7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1C44A11-8594-4837-8EA9-DEF8ED6E83B0}"/>
              </a:ext>
            </a:extLst>
          </p:cNvPr>
          <p:cNvSpPr>
            <a:spLocks noGrp="1"/>
          </p:cNvSpPr>
          <p:nvPr>
            <p:ph type="sldNum" sz="quarter" idx="12"/>
          </p:nvPr>
        </p:nvSpPr>
        <p:spPr/>
        <p:txBody>
          <a:bodyPr/>
          <a:lstStyle/>
          <a:p>
            <a:fld id="{BB055922-87EB-483D-8474-2C9330A0D922}" type="slidenum">
              <a:rPr lang="en-US" smtClean="0"/>
              <a:t>209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7503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smtClean="0">
                <a:latin typeface="Times New Roman" panose="02020603050405020304" pitchFamily="18" charset="0"/>
                <a:cs typeface="Times New Roman" panose="02020603050405020304" pitchFamily="18" charset="0"/>
              </a:rPr>
              <a:t>CRISP LOGIC</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Crisp logic (crisp) is the same as </a:t>
            </a:r>
            <a:r>
              <a:rPr lang="en-US" dirty="0" smtClean="0">
                <a:latin typeface="Times New Roman" panose="02020603050405020304" pitchFamily="18" charset="0"/>
                <a:cs typeface="Times New Roman" panose="02020603050405020304" pitchFamily="18" charset="0"/>
              </a:rPr>
              <a:t>Boolean logic (</a:t>
            </a:r>
            <a:r>
              <a:rPr lang="en-US" dirty="0">
                <a:latin typeface="Times New Roman" panose="02020603050405020304" pitchFamily="18" charset="0"/>
                <a:cs typeface="Times New Roman" panose="02020603050405020304" pitchFamily="18" charset="0"/>
              </a:rPr>
              <a:t>either 0 or 1). Either a statement is true(1) or it is not(0</a:t>
            </a:r>
            <a:r>
              <a:rPr lang="en-US" dirty="0" smtClean="0">
                <a:latin typeface="Times New Roman" panose="02020603050405020304" pitchFamily="18" charset="0"/>
                <a:cs typeface="Times New Roman" panose="02020603050405020304" pitchFamily="18" charset="0"/>
              </a:rPr>
              <a:t>).</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Example:-</a:t>
            </a:r>
          </a:p>
          <a:p>
            <a:pPr marL="0" indent="0">
              <a:buNone/>
            </a:pPr>
            <a:r>
              <a:rPr lang="en-US" dirty="0" smtClean="0">
                <a:solidFill>
                  <a:srgbClr val="C00000"/>
                </a:solidFill>
                <a:latin typeface="Times New Roman" panose="02020603050405020304" pitchFamily="18" charset="0"/>
                <a:cs typeface="Times New Roman" panose="02020603050405020304" pitchFamily="18" charset="0"/>
              </a:rPr>
              <a:t>Statement:-</a:t>
            </a:r>
            <a:r>
              <a:rPr lang="en-US" dirty="0">
                <a:solidFill>
                  <a:srgbClr val="C00000"/>
                </a:solidFill>
                <a:latin typeface="Times New Roman" panose="02020603050405020304" pitchFamily="18" charset="0"/>
                <a:cs typeface="Times New Roman" panose="02020603050405020304" pitchFamily="18" charset="0"/>
              </a:rPr>
              <a:t>The agreed to met at 12 o'clock but Ben was not punctual.</a:t>
            </a:r>
            <a:endParaRPr lang="en-US"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Crisp Logic:-</a:t>
            </a:r>
          </a:p>
          <a:p>
            <a:pPr marL="0" indent="0">
              <a:buNone/>
            </a:pPr>
            <a:r>
              <a:rPr lang="en-US" dirty="0" smtClean="0">
                <a:solidFill>
                  <a:srgbClr val="0070C0"/>
                </a:solidFill>
                <a:latin typeface="Times New Roman" panose="02020603050405020304" pitchFamily="18" charset="0"/>
                <a:cs typeface="Times New Roman" panose="02020603050405020304" pitchFamily="18" charset="0"/>
              </a:rPr>
              <a:t>If </a:t>
            </a:r>
            <a:r>
              <a:rPr lang="en-US" dirty="0">
                <a:solidFill>
                  <a:srgbClr val="0070C0"/>
                </a:solidFill>
                <a:latin typeface="Times New Roman" panose="02020603050405020304" pitchFamily="18" charset="0"/>
                <a:cs typeface="Times New Roman" panose="02020603050405020304" pitchFamily="18" charset="0"/>
              </a:rPr>
              <a:t>Ben showed up </a:t>
            </a:r>
            <a:r>
              <a:rPr lang="en-US" dirty="0" smtClean="0">
                <a:solidFill>
                  <a:srgbClr val="0070C0"/>
                </a:solidFill>
                <a:latin typeface="Times New Roman" panose="02020603050405020304" pitchFamily="18" charset="0"/>
                <a:cs typeface="Times New Roman" panose="02020603050405020304" pitchFamily="18" charset="0"/>
              </a:rPr>
              <a:t>precisely </a:t>
            </a:r>
            <a:r>
              <a:rPr lang="en-US" dirty="0">
                <a:solidFill>
                  <a:srgbClr val="0070C0"/>
                </a:solidFill>
                <a:latin typeface="Times New Roman" panose="02020603050405020304" pitchFamily="18" charset="0"/>
                <a:cs typeface="Times New Roman" panose="02020603050405020304" pitchFamily="18" charset="0"/>
              </a:rPr>
              <a:t>at 12, he is </a:t>
            </a:r>
            <a:r>
              <a:rPr lang="en-US" dirty="0" smtClean="0">
                <a:solidFill>
                  <a:srgbClr val="0070C0"/>
                </a:solidFill>
                <a:latin typeface="Times New Roman" panose="02020603050405020304" pitchFamily="18" charset="0"/>
                <a:cs typeface="Times New Roman" panose="02020603050405020304" pitchFamily="18" charset="0"/>
              </a:rPr>
              <a:t>punctual(Boolean Value 1), </a:t>
            </a:r>
            <a:r>
              <a:rPr lang="en-US" dirty="0">
                <a:solidFill>
                  <a:srgbClr val="0070C0"/>
                </a:solidFill>
                <a:latin typeface="Times New Roman" panose="02020603050405020304" pitchFamily="18" charset="0"/>
                <a:cs typeface="Times New Roman" panose="02020603050405020304" pitchFamily="18" charset="0"/>
              </a:rPr>
              <a:t>otherwise he is too early or too </a:t>
            </a:r>
            <a:r>
              <a:rPr lang="en-US" dirty="0" smtClean="0">
                <a:solidFill>
                  <a:srgbClr val="0070C0"/>
                </a:solidFill>
                <a:latin typeface="Times New Roman" panose="02020603050405020304" pitchFamily="18" charset="0"/>
                <a:cs typeface="Times New Roman" panose="02020603050405020304" pitchFamily="18" charset="0"/>
              </a:rPr>
              <a:t>late(Boolean Value 0).</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a:t>
            </a:fld>
            <a:endParaRPr lang="en-US"/>
          </a:p>
        </p:txBody>
      </p:sp>
    </p:spTree>
    <p:extLst>
      <p:ext uri="{BB962C8B-B14F-4D97-AF65-F5344CB8AC3E}">
        <p14:creationId xmlns:p14="http://schemas.microsoft.com/office/powerpoint/2010/main" val="22750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C3A4-D885-4052-AE31-9EDB8AD6FCA1}"/>
              </a:ext>
            </a:extLst>
          </p:cNvPr>
          <p:cNvSpPr>
            <a:spLocks noGrp="1"/>
          </p:cNvSpPr>
          <p:nvPr>
            <p:ph type="title"/>
          </p:nvPr>
        </p:nvSpPr>
        <p:spPr>
          <a:xfrm>
            <a:off x="2234110" y="274638"/>
            <a:ext cx="6452690" cy="1210146"/>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415332F5-E031-448B-952F-1F4FDE1C14D7}"/>
              </a:ext>
            </a:extLst>
          </p:cNvPr>
          <p:cNvPicPr>
            <a:picLocks noGrp="1" noChangeAspect="1"/>
          </p:cNvPicPr>
          <p:nvPr>
            <p:ph idx="1"/>
          </p:nvPr>
        </p:nvPicPr>
        <p:blipFill>
          <a:blip r:embed="rId2"/>
          <a:stretch>
            <a:fillRect/>
          </a:stretch>
        </p:blipFill>
        <p:spPr>
          <a:xfrm>
            <a:off x="1152525" y="1720056"/>
            <a:ext cx="6838950" cy="4286250"/>
          </a:xfrm>
          <a:prstGeom prst="rect">
            <a:avLst/>
          </a:prstGeom>
        </p:spPr>
      </p:pic>
      <p:sp>
        <p:nvSpPr>
          <p:cNvPr id="4" name="Footer Placeholder 3">
            <a:extLst>
              <a:ext uri="{FF2B5EF4-FFF2-40B4-BE49-F238E27FC236}">
                <a16:creationId xmlns:a16="http://schemas.microsoft.com/office/drawing/2014/main" id="{894717ED-AC2D-45A4-93BC-3B115F21243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9FD93B1-8A52-4538-BC60-BBF2078C3B26}"/>
              </a:ext>
            </a:extLst>
          </p:cNvPr>
          <p:cNvSpPr>
            <a:spLocks noGrp="1"/>
          </p:cNvSpPr>
          <p:nvPr>
            <p:ph type="sldNum" sz="quarter" idx="12"/>
          </p:nvPr>
        </p:nvSpPr>
        <p:spPr/>
        <p:txBody>
          <a:bodyPr/>
          <a:lstStyle/>
          <a:p>
            <a:fld id="{BB055922-87EB-483D-8474-2C9330A0D922}" type="slidenum">
              <a:rPr lang="en-US" smtClean="0"/>
              <a:t>210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842545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6663-84CD-45DB-89F9-299D323D7816}"/>
              </a:ext>
            </a:extLst>
          </p:cNvPr>
          <p:cNvSpPr>
            <a:spLocks noGrp="1"/>
          </p:cNvSpPr>
          <p:nvPr>
            <p:ph type="title"/>
          </p:nvPr>
        </p:nvSpPr>
        <p:spPr>
          <a:xfrm>
            <a:off x="2051720" y="274638"/>
            <a:ext cx="6635080" cy="1325562"/>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F1F9F60C-5697-4B16-BFD4-171798CABD09}"/>
              </a:ext>
            </a:extLst>
          </p:cNvPr>
          <p:cNvPicPr>
            <a:picLocks noGrp="1" noChangeAspect="1"/>
          </p:cNvPicPr>
          <p:nvPr>
            <p:ph idx="1"/>
          </p:nvPr>
        </p:nvPicPr>
        <p:blipFill>
          <a:blip r:embed="rId2"/>
          <a:stretch>
            <a:fillRect/>
          </a:stretch>
        </p:blipFill>
        <p:spPr>
          <a:xfrm>
            <a:off x="1081087" y="1977231"/>
            <a:ext cx="6981825" cy="3771900"/>
          </a:xfrm>
          <a:prstGeom prst="rect">
            <a:avLst/>
          </a:prstGeom>
        </p:spPr>
      </p:pic>
      <p:sp>
        <p:nvSpPr>
          <p:cNvPr id="4" name="Footer Placeholder 3">
            <a:extLst>
              <a:ext uri="{FF2B5EF4-FFF2-40B4-BE49-F238E27FC236}">
                <a16:creationId xmlns:a16="http://schemas.microsoft.com/office/drawing/2014/main" id="{0A4709B5-47AE-4758-A573-41902421E03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BEC53D-3507-448A-8EEB-D2DB836C1461}"/>
              </a:ext>
            </a:extLst>
          </p:cNvPr>
          <p:cNvSpPr>
            <a:spLocks noGrp="1"/>
          </p:cNvSpPr>
          <p:nvPr>
            <p:ph type="sldNum" sz="quarter" idx="12"/>
          </p:nvPr>
        </p:nvSpPr>
        <p:spPr/>
        <p:txBody>
          <a:bodyPr/>
          <a:lstStyle/>
          <a:p>
            <a:fld id="{BB055922-87EB-483D-8474-2C9330A0D922}" type="slidenum">
              <a:rPr lang="en-US" smtClean="0"/>
              <a:t>211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075408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3E4B-AF96-4CE1-B7B7-2F5973C2D13E}"/>
              </a:ext>
            </a:extLst>
          </p:cNvPr>
          <p:cNvSpPr>
            <a:spLocks noGrp="1"/>
          </p:cNvSpPr>
          <p:nvPr>
            <p:ph type="title"/>
          </p:nvPr>
        </p:nvSpPr>
        <p:spPr>
          <a:xfrm>
            <a:off x="2051720" y="274638"/>
            <a:ext cx="6635080" cy="871034"/>
          </a:xfrm>
        </p:spPr>
        <p:txBody>
          <a:bodyPr/>
          <a:lstStyle/>
          <a:p>
            <a:r>
              <a:rPr lang="en-IN" dirty="0"/>
              <a:t>Centroid method : </a:t>
            </a:r>
            <a:r>
              <a:rPr lang="en-IN" dirty="0" err="1"/>
              <a:t>CoS</a:t>
            </a:r>
            <a:endParaRPr lang="en-IN" dirty="0"/>
          </a:p>
        </p:txBody>
      </p:sp>
      <p:pic>
        <p:nvPicPr>
          <p:cNvPr id="6" name="Content Placeholder 5">
            <a:extLst>
              <a:ext uri="{FF2B5EF4-FFF2-40B4-BE49-F238E27FC236}">
                <a16:creationId xmlns:a16="http://schemas.microsoft.com/office/drawing/2014/main" id="{F3A2E61F-A368-42B7-9028-A2FCB9CA7BAA}"/>
              </a:ext>
            </a:extLst>
          </p:cNvPr>
          <p:cNvPicPr>
            <a:picLocks noGrp="1" noChangeAspect="1"/>
          </p:cNvPicPr>
          <p:nvPr>
            <p:ph idx="1"/>
          </p:nvPr>
        </p:nvPicPr>
        <p:blipFill>
          <a:blip r:embed="rId2"/>
          <a:stretch>
            <a:fillRect/>
          </a:stretch>
        </p:blipFill>
        <p:spPr>
          <a:xfrm>
            <a:off x="1123950" y="1721285"/>
            <a:ext cx="6896100" cy="4362450"/>
          </a:xfrm>
          <a:prstGeom prst="rect">
            <a:avLst/>
          </a:prstGeom>
        </p:spPr>
      </p:pic>
      <p:sp>
        <p:nvSpPr>
          <p:cNvPr id="4" name="Footer Placeholder 3">
            <a:extLst>
              <a:ext uri="{FF2B5EF4-FFF2-40B4-BE49-F238E27FC236}">
                <a16:creationId xmlns:a16="http://schemas.microsoft.com/office/drawing/2014/main" id="{69A36874-5B12-4741-864D-08B1D80B0F6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B1AB521-0B7A-42F1-911F-4BC8753754EB}"/>
              </a:ext>
            </a:extLst>
          </p:cNvPr>
          <p:cNvSpPr>
            <a:spLocks noGrp="1"/>
          </p:cNvSpPr>
          <p:nvPr>
            <p:ph type="sldNum" sz="quarter" idx="12"/>
          </p:nvPr>
        </p:nvSpPr>
        <p:spPr/>
        <p:txBody>
          <a:bodyPr/>
          <a:lstStyle/>
          <a:p>
            <a:fld id="{BB055922-87EB-483D-8474-2C9330A0D922}" type="slidenum">
              <a:rPr lang="en-US" smtClean="0"/>
              <a:t>212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8548828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F7F6-79C8-44B1-B1F2-A5B7F5505248}"/>
              </a:ext>
            </a:extLst>
          </p:cNvPr>
          <p:cNvSpPr>
            <a:spLocks noGrp="1"/>
          </p:cNvSpPr>
          <p:nvPr>
            <p:ph type="title"/>
          </p:nvPr>
        </p:nvSpPr>
        <p:spPr>
          <a:xfrm>
            <a:off x="2195736" y="274638"/>
            <a:ext cx="6491064" cy="1007017"/>
          </a:xfrm>
        </p:spPr>
        <p:txBody>
          <a:bodyPr/>
          <a:lstStyle/>
          <a:p>
            <a:r>
              <a:rPr lang="en-IN" dirty="0"/>
              <a:t>Centroid method : </a:t>
            </a:r>
            <a:r>
              <a:rPr lang="en-IN" dirty="0" err="1"/>
              <a:t>CoS</a:t>
            </a:r>
            <a:endParaRPr lang="en-IN" dirty="0"/>
          </a:p>
        </p:txBody>
      </p:sp>
      <p:pic>
        <p:nvPicPr>
          <p:cNvPr id="6" name="Content Placeholder 5">
            <a:extLst>
              <a:ext uri="{FF2B5EF4-FFF2-40B4-BE49-F238E27FC236}">
                <a16:creationId xmlns:a16="http://schemas.microsoft.com/office/drawing/2014/main" id="{703E615D-67DB-49A7-90A8-FC09A4F35134}"/>
              </a:ext>
            </a:extLst>
          </p:cNvPr>
          <p:cNvPicPr>
            <a:picLocks noGrp="1" noChangeAspect="1"/>
          </p:cNvPicPr>
          <p:nvPr>
            <p:ph idx="1"/>
          </p:nvPr>
        </p:nvPicPr>
        <p:blipFill>
          <a:blip r:embed="rId2"/>
          <a:stretch>
            <a:fillRect/>
          </a:stretch>
        </p:blipFill>
        <p:spPr>
          <a:xfrm>
            <a:off x="1095375" y="2377281"/>
            <a:ext cx="6953250" cy="2971800"/>
          </a:xfrm>
          <a:prstGeom prst="rect">
            <a:avLst/>
          </a:prstGeom>
        </p:spPr>
      </p:pic>
      <p:sp>
        <p:nvSpPr>
          <p:cNvPr id="4" name="Footer Placeholder 3">
            <a:extLst>
              <a:ext uri="{FF2B5EF4-FFF2-40B4-BE49-F238E27FC236}">
                <a16:creationId xmlns:a16="http://schemas.microsoft.com/office/drawing/2014/main" id="{8A7FB186-5CCB-4FE8-83A6-D85DC76F8AD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49FF056-0ADA-4BBF-935A-2036B6A993A3}"/>
              </a:ext>
            </a:extLst>
          </p:cNvPr>
          <p:cNvSpPr>
            <a:spLocks noGrp="1"/>
          </p:cNvSpPr>
          <p:nvPr>
            <p:ph type="sldNum" sz="quarter" idx="12"/>
          </p:nvPr>
        </p:nvSpPr>
        <p:spPr/>
        <p:txBody>
          <a:bodyPr/>
          <a:lstStyle/>
          <a:p>
            <a:fld id="{BB055922-87EB-483D-8474-2C9330A0D922}" type="slidenum">
              <a:rPr lang="en-US" smtClean="0"/>
              <a:t>213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8887484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79B8-8D34-4457-B83E-11C65156C218}"/>
              </a:ext>
            </a:extLst>
          </p:cNvPr>
          <p:cNvSpPr>
            <a:spLocks noGrp="1"/>
          </p:cNvSpPr>
          <p:nvPr>
            <p:ph type="title"/>
          </p:nvPr>
        </p:nvSpPr>
        <p:spPr/>
        <p:txBody>
          <a:bodyPr/>
          <a:lstStyle/>
          <a:p>
            <a:r>
              <a:rPr lang="en-IN" dirty="0"/>
              <a:t>Example</a:t>
            </a:r>
          </a:p>
        </p:txBody>
      </p:sp>
      <p:pic>
        <p:nvPicPr>
          <p:cNvPr id="8" name="Content Placeholder 7">
            <a:extLst>
              <a:ext uri="{FF2B5EF4-FFF2-40B4-BE49-F238E27FC236}">
                <a16:creationId xmlns:a16="http://schemas.microsoft.com/office/drawing/2014/main" id="{BB0F4DC0-BAD7-44BA-A26E-6FA45D65B933}"/>
              </a:ext>
            </a:extLst>
          </p:cNvPr>
          <p:cNvPicPr>
            <a:picLocks noGrp="1" noChangeAspect="1"/>
          </p:cNvPicPr>
          <p:nvPr>
            <p:ph idx="1"/>
          </p:nvPr>
        </p:nvPicPr>
        <p:blipFill>
          <a:blip r:embed="rId2"/>
          <a:stretch>
            <a:fillRect/>
          </a:stretch>
        </p:blipFill>
        <p:spPr>
          <a:xfrm>
            <a:off x="1175156" y="1600200"/>
            <a:ext cx="6793688" cy="4525963"/>
          </a:xfrm>
          <a:prstGeom prst="rect">
            <a:avLst/>
          </a:prstGeom>
        </p:spPr>
      </p:pic>
      <p:sp>
        <p:nvSpPr>
          <p:cNvPr id="4" name="Footer Placeholder 3">
            <a:extLst>
              <a:ext uri="{FF2B5EF4-FFF2-40B4-BE49-F238E27FC236}">
                <a16:creationId xmlns:a16="http://schemas.microsoft.com/office/drawing/2014/main" id="{6D055526-D6E9-41AA-B2BF-76979605181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1350DD4-0BC6-4F4C-BF60-64DD124FABD0}"/>
              </a:ext>
            </a:extLst>
          </p:cNvPr>
          <p:cNvSpPr>
            <a:spLocks noGrp="1"/>
          </p:cNvSpPr>
          <p:nvPr>
            <p:ph type="sldNum" sz="quarter" idx="12"/>
          </p:nvPr>
        </p:nvSpPr>
        <p:spPr/>
        <p:txBody>
          <a:bodyPr/>
          <a:lstStyle/>
          <a:p>
            <a:fld id="{BB055922-87EB-483D-8474-2C9330A0D922}" type="slidenum">
              <a:rPr lang="en-US" smtClean="0"/>
              <a:t>214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42637578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F94F-188F-4851-A84E-935BE3656748}"/>
              </a:ext>
            </a:extLst>
          </p:cNvPr>
          <p:cNvSpPr>
            <a:spLocks noGrp="1"/>
          </p:cNvSpPr>
          <p:nvPr>
            <p:ph type="title"/>
          </p:nvPr>
        </p:nvSpPr>
        <p:spPr>
          <a:xfrm>
            <a:off x="1907704" y="274638"/>
            <a:ext cx="6779096" cy="1095375"/>
          </a:xfrm>
        </p:spPr>
        <p:txBody>
          <a:bodyPr>
            <a:normAutofit fontScale="90000"/>
          </a:bodyPr>
          <a:lstStyle/>
          <a:p>
            <a:r>
              <a:rPr lang="en-US" dirty="0"/>
              <a:t>Centroid method: Center of largest area </a:t>
            </a:r>
            <a:endParaRPr lang="en-IN" dirty="0"/>
          </a:p>
        </p:txBody>
      </p:sp>
      <p:pic>
        <p:nvPicPr>
          <p:cNvPr id="8" name="Content Placeholder 7">
            <a:extLst>
              <a:ext uri="{FF2B5EF4-FFF2-40B4-BE49-F238E27FC236}">
                <a16:creationId xmlns:a16="http://schemas.microsoft.com/office/drawing/2014/main" id="{0A422809-F8F6-4907-AC10-877287A54A7D}"/>
              </a:ext>
            </a:extLst>
          </p:cNvPr>
          <p:cNvPicPr>
            <a:picLocks noGrp="1" noChangeAspect="1"/>
          </p:cNvPicPr>
          <p:nvPr>
            <p:ph idx="1"/>
          </p:nvPr>
        </p:nvPicPr>
        <p:blipFill>
          <a:blip r:embed="rId2"/>
          <a:stretch>
            <a:fillRect/>
          </a:stretch>
        </p:blipFill>
        <p:spPr>
          <a:xfrm>
            <a:off x="1071562" y="1681956"/>
            <a:ext cx="7000875" cy="4362450"/>
          </a:xfrm>
          <a:prstGeom prst="rect">
            <a:avLst/>
          </a:prstGeom>
        </p:spPr>
      </p:pic>
      <p:sp>
        <p:nvSpPr>
          <p:cNvPr id="4" name="Footer Placeholder 3">
            <a:extLst>
              <a:ext uri="{FF2B5EF4-FFF2-40B4-BE49-F238E27FC236}">
                <a16:creationId xmlns:a16="http://schemas.microsoft.com/office/drawing/2014/main" id="{65EA0F55-A2C9-4F7B-B33B-5D3731C9D3E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470BCFE-F0B1-4D68-8598-245F8EF7769C}"/>
              </a:ext>
            </a:extLst>
          </p:cNvPr>
          <p:cNvSpPr>
            <a:spLocks noGrp="1"/>
          </p:cNvSpPr>
          <p:nvPr>
            <p:ph type="sldNum" sz="quarter" idx="12"/>
          </p:nvPr>
        </p:nvSpPr>
        <p:spPr/>
        <p:txBody>
          <a:bodyPr/>
          <a:lstStyle/>
          <a:p>
            <a:fld id="{BB055922-87EB-483D-8474-2C9330A0D922}" type="slidenum">
              <a:rPr lang="en-US" smtClean="0"/>
              <a:t>215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3018202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096-9872-450A-82B5-883C7F24635C}"/>
              </a:ext>
            </a:extLst>
          </p:cNvPr>
          <p:cNvSpPr>
            <a:spLocks noGrp="1"/>
          </p:cNvSpPr>
          <p:nvPr>
            <p:ph type="title"/>
          </p:nvPr>
        </p:nvSpPr>
        <p:spPr>
          <a:xfrm>
            <a:off x="457200" y="274638"/>
            <a:ext cx="8229600" cy="706090"/>
          </a:xfrm>
        </p:spPr>
        <p:txBody>
          <a:bodyPr>
            <a:normAutofit/>
          </a:bodyPr>
          <a:lstStyle/>
          <a:p>
            <a:r>
              <a:rPr lang="en-IN" sz="3600" dirty="0" smtClean="0">
                <a:latin typeface="Times New Roman" panose="02020603050405020304" pitchFamily="18" charset="0"/>
                <a:cs typeface="Times New Roman" panose="02020603050405020304" pitchFamily="18" charset="0"/>
              </a:rPr>
              <a:t>MCQ on Defuzzification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3B9B9E-DCC2-46B9-89E8-C7D0B6906039}"/>
              </a:ext>
            </a:extLst>
          </p:cNvPr>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a:t>
            </a:r>
            <a:r>
              <a:rPr lang="en-GB" sz="2000" dirty="0">
                <a:latin typeface="Times New Roman" panose="02020603050405020304" pitchFamily="18" charset="0"/>
                <a:cs typeface="Times New Roman" panose="02020603050405020304" pitchFamily="18" charset="0"/>
              </a:rPr>
              <a:t>of the following is not 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a:t>
            </a:r>
          </a:p>
          <a:p>
            <a:pPr marL="0" indent="0">
              <a:buNone/>
            </a:pPr>
            <a:r>
              <a:rPr lang="en-GB" sz="2000" dirty="0">
                <a:latin typeface="Times New Roman" panose="02020603050405020304" pitchFamily="18" charset="0"/>
                <a:cs typeface="Times New Roman" panose="02020603050405020304" pitchFamily="18" charset="0"/>
              </a:rPr>
              <a:t>a. Weighted average </a:t>
            </a:r>
            <a:r>
              <a:rPr lang="en-GB" sz="2000" dirty="0" smtClean="0">
                <a:latin typeface="Times New Roman" panose="02020603050405020304" pitchFamily="18" charset="0"/>
                <a:cs typeface="Times New Roman" panose="02020603050405020304" pitchFamily="18" charset="0"/>
              </a:rPr>
              <a:t>method        b</a:t>
            </a:r>
            <a:r>
              <a:rPr lang="en-GB" sz="2000" dirty="0">
                <a:latin typeface="Times New Roman" panose="02020603050405020304" pitchFamily="18" charset="0"/>
                <a:cs typeface="Times New Roman" panose="02020603050405020304" pitchFamily="18" charset="0"/>
              </a:rPr>
              <a:t>. Maxima method</a:t>
            </a:r>
          </a:p>
          <a:p>
            <a:pPr marL="0" indent="0">
              <a:buNone/>
            </a:pPr>
            <a:r>
              <a:rPr lang="en-GB" sz="2000" dirty="0">
                <a:latin typeface="Times New Roman" panose="02020603050405020304" pitchFamily="18" charset="0"/>
                <a:cs typeface="Times New Roman" panose="02020603050405020304" pitchFamily="18" charset="0"/>
              </a:rPr>
              <a:t>c. Centroid </a:t>
            </a:r>
            <a:r>
              <a:rPr lang="en-GB" sz="2000" dirty="0" smtClean="0">
                <a:latin typeface="Times New Roman" panose="02020603050405020304" pitchFamily="18" charset="0"/>
                <a:cs typeface="Times New Roman" panose="02020603050405020304" pitchFamily="18" charset="0"/>
              </a:rPr>
              <a:t>method                       d</a:t>
            </a:r>
            <a:r>
              <a:rPr lang="en-GB" sz="2000" dirty="0">
                <a:latin typeface="Times New Roman" panose="02020603050405020304" pitchFamily="18" charset="0"/>
                <a:cs typeface="Times New Roman" panose="02020603050405020304" pitchFamily="18" charset="0"/>
              </a:rPr>
              <a:t>. Minima method</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d</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b="1" dirty="0"/>
              <a:t> </a:t>
            </a:r>
            <a:r>
              <a:rPr lang="en-GB" sz="2000" dirty="0">
                <a:latin typeface="Times New Roman" panose="02020603050405020304" pitchFamily="18" charset="0"/>
                <a:cs typeface="Times New Roman" panose="02020603050405020304" pitchFamily="18" charset="0"/>
              </a:rPr>
              <a:t>Defuzzification methods include:</a:t>
            </a:r>
          </a:p>
          <a:p>
            <a:pPr marL="0" indent="0">
              <a:buNone/>
            </a:pPr>
            <a:r>
              <a:rPr lang="en-GB" sz="2000" dirty="0" smtClean="0">
                <a:latin typeface="Times New Roman" panose="02020603050405020304" pitchFamily="18" charset="0"/>
                <a:cs typeface="Times New Roman" panose="02020603050405020304" pitchFamily="18" charset="0"/>
              </a:rPr>
              <a:t>1. </a:t>
            </a: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ax </a:t>
            </a:r>
            <a:r>
              <a:rPr lang="en-GB" sz="2000" dirty="0">
                <a:latin typeface="Times New Roman" panose="02020603050405020304" pitchFamily="18" charset="0"/>
                <a:cs typeface="Times New Roman" panose="02020603050405020304" pitchFamily="18" charset="0"/>
              </a:rPr>
              <a:t>membership </a:t>
            </a:r>
            <a:r>
              <a:rPr lang="en-GB" sz="2000" dirty="0" smtClean="0">
                <a:latin typeface="Times New Roman" panose="02020603050405020304" pitchFamily="18" charset="0"/>
                <a:cs typeface="Times New Roman" panose="02020603050405020304" pitchFamily="18" charset="0"/>
              </a:rPr>
              <a:t>principle</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 2. Centroid </a:t>
            </a:r>
            <a:r>
              <a:rPr lang="en-GB" sz="2000" dirty="0">
                <a:latin typeface="Times New Roman" panose="02020603050405020304" pitchFamily="18" charset="0"/>
                <a:cs typeface="Times New Roman" panose="02020603050405020304" pitchFamily="18" charset="0"/>
              </a:rPr>
              <a:t>method.</a:t>
            </a:r>
          </a:p>
          <a:p>
            <a:pPr marL="0" indent="0">
              <a:buNone/>
            </a:pPr>
            <a:r>
              <a:rPr lang="en-GB" sz="2000" dirty="0" smtClean="0">
                <a:latin typeface="Times New Roman" panose="02020603050405020304" pitchFamily="18" charset="0"/>
                <a:cs typeface="Times New Roman" panose="02020603050405020304" pitchFamily="18" charset="0"/>
              </a:rPr>
              <a:t>3.Weighted </a:t>
            </a:r>
            <a:r>
              <a:rPr lang="en-GB" sz="2000" dirty="0">
                <a:latin typeface="Times New Roman" panose="02020603050405020304" pitchFamily="18" charset="0"/>
                <a:cs typeface="Times New Roman" panose="02020603050405020304" pitchFamily="18" charset="0"/>
              </a:rPr>
              <a:t>average </a:t>
            </a:r>
            <a:r>
              <a:rPr lang="en-GB" sz="2000" dirty="0" smtClean="0">
                <a:latin typeface="Times New Roman" panose="02020603050405020304" pitchFamily="18" charset="0"/>
                <a:cs typeface="Times New Roman" panose="02020603050405020304" pitchFamily="18" charset="0"/>
              </a:rPr>
              <a:t>method    4. </a:t>
            </a: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ean </a:t>
            </a:r>
            <a:r>
              <a:rPr lang="en-GB" sz="2000" dirty="0">
                <a:latin typeface="Times New Roman" panose="02020603050405020304" pitchFamily="18" charset="0"/>
                <a:cs typeface="Times New Roman" panose="02020603050405020304" pitchFamily="18" charset="0"/>
              </a:rPr>
              <a:t>max membership.</a:t>
            </a:r>
          </a:p>
          <a:p>
            <a:pPr marL="0" indent="0">
              <a:buNone/>
            </a:pPr>
            <a:r>
              <a:rPr lang="en-GB" sz="2000" dirty="0" smtClean="0">
                <a:latin typeface="Times New Roman" panose="02020603050405020304" pitchFamily="18" charset="0"/>
                <a:cs typeface="Times New Roman" panose="02020603050405020304" pitchFamily="18" charset="0"/>
              </a:rPr>
              <a:t>5.Center </a:t>
            </a:r>
            <a:r>
              <a:rPr lang="en-GB" sz="2000" dirty="0">
                <a:latin typeface="Times New Roman" panose="02020603050405020304" pitchFamily="18" charset="0"/>
                <a:cs typeface="Times New Roman" panose="02020603050405020304" pitchFamily="18" charset="0"/>
              </a:rPr>
              <a:t>of </a:t>
            </a:r>
            <a:r>
              <a:rPr lang="en-GB" sz="2000" dirty="0" smtClean="0">
                <a:latin typeface="Times New Roman" panose="02020603050405020304" pitchFamily="18" charset="0"/>
                <a:cs typeface="Times New Roman" panose="02020603050405020304" pitchFamily="18" charset="0"/>
              </a:rPr>
              <a:t>sums                     6.Centre </a:t>
            </a:r>
            <a:r>
              <a:rPr lang="en-GB" sz="2000" dirty="0">
                <a:latin typeface="Times New Roman" panose="02020603050405020304" pitchFamily="18" charset="0"/>
                <a:cs typeface="Times New Roman" panose="02020603050405020304" pitchFamily="18" charset="0"/>
              </a:rPr>
              <a:t>of largest area.</a:t>
            </a:r>
          </a:p>
          <a:p>
            <a:pPr marL="0" indent="0">
              <a:buNone/>
            </a:pPr>
            <a:r>
              <a:rPr lang="en-GB" sz="2000" dirty="0" smtClean="0">
                <a:latin typeface="Times New Roman" panose="02020603050405020304" pitchFamily="18" charset="0"/>
                <a:cs typeface="Times New Roman" panose="02020603050405020304" pitchFamily="18" charset="0"/>
              </a:rPr>
              <a:t>7.First </a:t>
            </a:r>
            <a:r>
              <a:rPr lang="en-GB" sz="2000" dirty="0">
                <a:latin typeface="Times New Roman" panose="02020603050405020304" pitchFamily="18" charset="0"/>
                <a:cs typeface="Times New Roman" panose="02020603050405020304" pitchFamily="18" charset="0"/>
              </a:rPr>
              <a:t>of maxima, last of maxima.</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FB7FE13-5DA2-4BBF-8024-852AD12795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0784BF3-BA00-4989-A3E5-73692FA8C268}"/>
              </a:ext>
            </a:extLst>
          </p:cNvPr>
          <p:cNvSpPr>
            <a:spLocks noGrp="1"/>
          </p:cNvSpPr>
          <p:nvPr>
            <p:ph type="sldNum" sz="quarter" idx="12"/>
          </p:nvPr>
        </p:nvSpPr>
        <p:spPr/>
        <p:txBody>
          <a:bodyPr/>
          <a:lstStyle/>
          <a:p>
            <a:fld id="{BB055922-87EB-483D-8474-2C9330A0D922}" type="slidenum">
              <a:rPr lang="en-US" smtClean="0"/>
              <a:t>216</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1801583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MCQ on Defuzzification</a:t>
            </a:r>
            <a:endParaRPr lang="en-GB" dirty="0"/>
          </a:p>
        </p:txBody>
      </p:sp>
      <p:sp>
        <p:nvSpPr>
          <p:cNvPr id="3" name="Content Placeholder 2"/>
          <p:cNvSpPr>
            <a:spLocks noGrp="1"/>
          </p:cNvSpPr>
          <p:nvPr>
            <p:ph idx="1"/>
          </p:nvPr>
        </p:nvSpPr>
        <p:spPr/>
        <p:txBody>
          <a:bodyPr>
            <a:normAutofit fontScale="850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2.Suppose </a:t>
            </a:r>
            <a:r>
              <a:rPr lang="en-GB" sz="2000" dirty="0">
                <a:latin typeface="Times New Roman" panose="02020603050405020304" pitchFamily="18" charset="0"/>
                <a:cs typeface="Times New Roman" panose="02020603050405020304" pitchFamily="18" charset="0"/>
              </a:rPr>
              <a:t>a fuzzy set X is defined as {(10, 0.2), (15, 0.8), (20, 0.4), (25, 0.8), (30, 0.6</a:t>
            </a:r>
            <a:r>
              <a:rPr lang="en-GB" sz="2000" dirty="0" smtClean="0">
                <a:latin typeface="Times New Roman" panose="02020603050405020304" pitchFamily="18" charset="0"/>
                <a:cs typeface="Times New Roman" panose="02020603050405020304" pitchFamily="18" charset="0"/>
              </a:rPr>
              <a:t>)},Which </a:t>
            </a:r>
            <a:r>
              <a:rPr lang="en-GB" sz="2000" dirty="0">
                <a:latin typeface="Times New Roman" panose="02020603050405020304" pitchFamily="18" charset="0"/>
                <a:cs typeface="Times New Roman" panose="02020603050405020304" pitchFamily="18" charset="0"/>
              </a:rPr>
              <a:t>of the following Maxima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 is not applicable to calculate the crisp </a:t>
            </a:r>
            <a:r>
              <a:rPr lang="en-GB" sz="2000" dirty="0" smtClean="0">
                <a:latin typeface="Times New Roman" panose="02020603050405020304" pitchFamily="18" charset="0"/>
                <a:cs typeface="Times New Roman" panose="02020603050405020304" pitchFamily="18" charset="0"/>
              </a:rPr>
              <a:t>value of </a:t>
            </a:r>
            <a:r>
              <a:rPr lang="en-GB" sz="2000" dirty="0">
                <a:latin typeface="Times New Roman" panose="02020603050405020304" pitchFamily="18" charset="0"/>
                <a:cs typeface="Times New Roman" panose="02020603050405020304" pitchFamily="18" charset="0"/>
              </a:rPr>
              <a:t>X?</a:t>
            </a:r>
          </a:p>
          <a:p>
            <a:pPr marL="0" indent="0">
              <a:buNone/>
            </a:pPr>
            <a:r>
              <a:rPr lang="en-GB" sz="2000" dirty="0">
                <a:latin typeface="Times New Roman" panose="02020603050405020304" pitchFamily="18" charset="0"/>
                <a:cs typeface="Times New Roman" panose="02020603050405020304" pitchFamily="18" charset="0"/>
              </a:rPr>
              <a:t>a. Last of maxima (LOM</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Mean of maxima (MOM)</a:t>
            </a:r>
          </a:p>
          <a:p>
            <a:pPr marL="0" indent="0">
              <a:buNone/>
            </a:pPr>
            <a:r>
              <a:rPr lang="en-GB" sz="2000" dirty="0">
                <a:latin typeface="Times New Roman" panose="02020603050405020304" pitchFamily="18" charset="0"/>
                <a:cs typeface="Times New Roman" panose="02020603050405020304" pitchFamily="18" charset="0"/>
              </a:rPr>
              <a:t>c. First of Maxima (FOM</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Height method</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a:latin typeface="Times New Roman" panose="02020603050405020304" pitchFamily="18" charset="0"/>
                <a:cs typeface="Times New Roman" panose="02020603050405020304" pitchFamily="18" charset="0"/>
              </a:rPr>
              <a:t>Detailed </a:t>
            </a:r>
            <a:r>
              <a:rPr lang="en-GB" sz="2000" dirty="0" smtClean="0">
                <a:latin typeface="Times New Roman" panose="02020603050405020304" pitchFamily="18" charset="0"/>
                <a:cs typeface="Times New Roman" panose="02020603050405020304" pitchFamily="18" charset="0"/>
              </a:rPr>
              <a:t>Solution: Since </a:t>
            </a:r>
            <a:r>
              <a:rPr lang="en-GB" sz="2000" dirty="0">
                <a:latin typeface="Times New Roman" panose="02020603050405020304" pitchFamily="18" charset="0"/>
                <a:cs typeface="Times New Roman" panose="02020603050405020304" pitchFamily="18" charset="0"/>
              </a:rPr>
              <a:t>the height is not unique, height method cannot be applied here</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3. Suppose a fuzzy set X is defined as {(10, 0.2), (15, 0.8), (20, 0.4), (25, 0.8), (30, 0.6)}</a:t>
            </a:r>
          </a:p>
          <a:p>
            <a:pPr marL="0" indent="0">
              <a:buNone/>
            </a:pPr>
            <a:r>
              <a:rPr lang="en-GB" sz="2000" dirty="0">
                <a:latin typeface="Times New Roman" panose="02020603050405020304" pitchFamily="18" charset="0"/>
                <a:cs typeface="Times New Roman" panose="02020603050405020304" pitchFamily="18" charset="0"/>
              </a:rPr>
              <a:t>Which of the following Maxima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 is not applicable to calculate the crisp value</a:t>
            </a:r>
          </a:p>
          <a:p>
            <a:pPr marL="0" indent="0">
              <a:buNone/>
            </a:pPr>
            <a:r>
              <a:rPr lang="en-GB" sz="2000" dirty="0">
                <a:latin typeface="Times New Roman" panose="02020603050405020304" pitchFamily="18" charset="0"/>
                <a:cs typeface="Times New Roman" panose="02020603050405020304" pitchFamily="18" charset="0"/>
              </a:rPr>
              <a:t>of X?</a:t>
            </a:r>
          </a:p>
          <a:p>
            <a:pPr marL="0" indent="0">
              <a:buNone/>
            </a:pP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Last of maxima (LOM</a:t>
            </a:r>
            <a:r>
              <a:rPr lang="en-GB" sz="2000" dirty="0" smtClean="0">
                <a:latin typeface="Times New Roman" panose="02020603050405020304" pitchFamily="18" charset="0"/>
                <a:cs typeface="Times New Roman" panose="02020603050405020304" pitchFamily="18" charset="0"/>
              </a:rPr>
              <a:t>)        (b) </a:t>
            </a:r>
            <a:r>
              <a:rPr lang="en-GB" sz="2000" dirty="0">
                <a:latin typeface="Times New Roman" panose="02020603050405020304" pitchFamily="18" charset="0"/>
                <a:cs typeface="Times New Roman" panose="02020603050405020304" pitchFamily="18" charset="0"/>
              </a:rPr>
              <a:t>Mean of maxima (MOM)</a:t>
            </a:r>
          </a:p>
          <a:p>
            <a:pPr marL="0" indent="0">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First of Maxima (FOM</a:t>
            </a:r>
            <a:r>
              <a:rPr lang="en-GB" sz="2000" dirty="0" smtClean="0">
                <a:latin typeface="Times New Roman" panose="02020603050405020304" pitchFamily="18" charset="0"/>
                <a:cs typeface="Times New Roman" panose="02020603050405020304" pitchFamily="18" charset="0"/>
              </a:rPr>
              <a:t>)       (d) </a:t>
            </a:r>
            <a:r>
              <a:rPr lang="en-GB" sz="2000" dirty="0">
                <a:latin typeface="Times New Roman" panose="02020603050405020304" pitchFamily="18" charset="0"/>
                <a:cs typeface="Times New Roman" panose="02020603050405020304" pitchFamily="18" charset="0"/>
              </a:rPr>
              <a:t>Height method</a:t>
            </a:r>
          </a:p>
          <a:p>
            <a:pPr marL="0" indent="0">
              <a:buNone/>
            </a:pPr>
            <a:r>
              <a:rPr lang="en-GB" sz="2000" dirty="0">
                <a:latin typeface="Times New Roman" panose="02020603050405020304" pitchFamily="18" charset="0"/>
                <a:cs typeface="Times New Roman" panose="02020603050405020304" pitchFamily="18" charset="0"/>
              </a:rPr>
              <a:t>Correct Answer: d</a:t>
            </a:r>
          </a:p>
          <a:p>
            <a:pPr marL="0" indent="0">
              <a:buNone/>
            </a:pPr>
            <a:r>
              <a:rPr lang="en-GB" sz="2000" dirty="0">
                <a:latin typeface="Times New Roman" panose="02020603050405020304" pitchFamily="18" charset="0"/>
                <a:cs typeface="Times New Roman" panose="02020603050405020304" pitchFamily="18" charset="0"/>
              </a:rPr>
              <a:t>Detailed Solution:</a:t>
            </a:r>
          </a:p>
          <a:p>
            <a:pPr marL="0" indent="0">
              <a:buNone/>
            </a:pPr>
            <a:r>
              <a:rPr lang="en-GB" sz="2000" dirty="0">
                <a:latin typeface="Times New Roman" panose="02020603050405020304" pitchFamily="18" charset="0"/>
                <a:cs typeface="Times New Roman" panose="02020603050405020304" pitchFamily="18" charset="0"/>
              </a:rPr>
              <a:t>Since the height is not unique, height method cannot be applied here.</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217</a:t>
            </a:fld>
            <a:endParaRPr lang="en-US"/>
          </a:p>
        </p:txBody>
      </p:sp>
    </p:spTree>
    <p:extLst>
      <p:ext uri="{BB962C8B-B14F-4D97-AF65-F5344CB8AC3E}">
        <p14:creationId xmlns:p14="http://schemas.microsoft.com/office/powerpoint/2010/main" val="16638524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sz="3600" dirty="0">
                <a:latin typeface="Times New Roman" panose="02020603050405020304" pitchFamily="18" charset="0"/>
                <a:cs typeface="Times New Roman" panose="02020603050405020304" pitchFamily="18" charset="0"/>
              </a:rPr>
              <a:t>MCQ on Defuzzification</a:t>
            </a:r>
            <a:endParaRPr lang="en-GB" sz="3600" dirty="0"/>
          </a:p>
        </p:txBody>
      </p:sp>
      <p:sp>
        <p:nvSpPr>
          <p:cNvPr id="3" name="Content Placeholder 2"/>
          <p:cNvSpPr>
            <a:spLocks noGrp="1"/>
          </p:cNvSpPr>
          <p:nvPr>
            <p:ph idx="1"/>
          </p:nvPr>
        </p:nvSpPr>
        <p:spPr>
          <a:xfrm>
            <a:off x="457200" y="836712"/>
            <a:ext cx="8229600" cy="5289451"/>
          </a:xfrm>
        </p:spPr>
        <p:txBody>
          <a:bodyPr>
            <a:normAutofit/>
          </a:bodyPr>
          <a:lstStyle/>
          <a:p>
            <a:pPr marL="0" indent="0">
              <a:buNone/>
            </a:pPr>
            <a:r>
              <a:rPr lang="en-GB" sz="1600" dirty="0" smtClean="0">
                <a:latin typeface="Times New Roman" panose="02020603050405020304" pitchFamily="18" charset="0"/>
                <a:cs typeface="Times New Roman" panose="02020603050405020304" pitchFamily="18" charset="0"/>
              </a:rPr>
              <a:t>4.Which </a:t>
            </a:r>
            <a:r>
              <a:rPr lang="en-GB" sz="1600" dirty="0">
                <a:latin typeface="Times New Roman" panose="02020603050405020304" pitchFamily="18" charset="0"/>
                <a:cs typeface="Times New Roman" panose="02020603050405020304" pitchFamily="18" charset="0"/>
              </a:rPr>
              <a:t>of the following </a:t>
            </a:r>
            <a:r>
              <a:rPr lang="en-GB" sz="1600" dirty="0" smtClean="0">
                <a:latin typeface="Times New Roman" panose="02020603050405020304" pitchFamily="18" charset="0"/>
                <a:cs typeface="Times New Roman" panose="02020603050405020304" pitchFamily="18" charset="0"/>
              </a:rPr>
              <a:t>Defuzzification </a:t>
            </a:r>
            <a:r>
              <a:rPr lang="en-GB" sz="1600" dirty="0">
                <a:latin typeface="Times New Roman" panose="02020603050405020304" pitchFamily="18" charset="0"/>
                <a:cs typeface="Times New Roman" panose="02020603050405020304" pitchFamily="18" charset="0"/>
              </a:rPr>
              <a:t>method is not a centroid method</a:t>
            </a:r>
            <a:r>
              <a:rPr lang="en-GB" sz="1600" dirty="0" smtClean="0">
                <a:latin typeface="Times New Roman" panose="02020603050405020304" pitchFamily="18" charset="0"/>
                <a:cs typeface="Times New Roman" panose="02020603050405020304" pitchFamily="18" charset="0"/>
              </a:rPr>
              <a:t>?</a:t>
            </a:r>
          </a:p>
          <a:p>
            <a:pPr marL="0" indent="0">
              <a:buNone/>
            </a:pPr>
            <a:r>
              <a:rPr lang="en-GB" sz="1600" dirty="0">
                <a:latin typeface="Times New Roman" panose="02020603050405020304" pitchFamily="18" charset="0"/>
                <a:cs typeface="Times New Roman" panose="02020603050405020304" pitchFamily="18" charset="0"/>
              </a:rPr>
              <a:t>a. Centre of gravity method (COG</a:t>
            </a:r>
            <a:r>
              <a:rPr lang="en-GB" sz="1600" dirty="0" smtClean="0">
                <a:latin typeface="Times New Roman" panose="02020603050405020304" pitchFamily="18" charset="0"/>
                <a:cs typeface="Times New Roman" panose="02020603050405020304" pitchFamily="18" charset="0"/>
              </a:rPr>
              <a:t>)   b</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Center</a:t>
            </a:r>
            <a:r>
              <a:rPr lang="en-GB" sz="1600" dirty="0">
                <a:latin typeface="Times New Roman" panose="02020603050405020304" pitchFamily="18" charset="0"/>
                <a:cs typeface="Times New Roman" panose="02020603050405020304" pitchFamily="18" charset="0"/>
              </a:rPr>
              <a:t> of Mass (</a:t>
            </a:r>
            <a:r>
              <a:rPr lang="en-GB" sz="1600" dirty="0" err="1">
                <a:latin typeface="Times New Roman" panose="02020603050405020304" pitchFamily="18" charset="0"/>
                <a:cs typeface="Times New Roman" panose="02020603050405020304" pitchFamily="18" charset="0"/>
              </a:rPr>
              <a:t>CoM</a:t>
            </a:r>
            <a:r>
              <a:rPr lang="en-GB" sz="1600" dirty="0">
                <a:latin typeface="Times New Roman" panose="02020603050405020304" pitchFamily="18" charset="0"/>
                <a:cs typeface="Times New Roman" panose="02020603050405020304" pitchFamily="18" charset="0"/>
              </a:rPr>
              <a:t>)</a:t>
            </a:r>
          </a:p>
          <a:p>
            <a:pPr marL="0" indent="0">
              <a:buNone/>
            </a:pPr>
            <a:r>
              <a:rPr lang="en-GB" sz="1600" dirty="0">
                <a:latin typeface="Times New Roman" panose="02020603050405020304" pitchFamily="18" charset="0"/>
                <a:cs typeface="Times New Roman" panose="02020603050405020304" pitchFamily="18" charset="0"/>
              </a:rPr>
              <a:t>c. Centre of sum method (COS</a:t>
            </a:r>
            <a:r>
              <a:rPr lang="en-GB" sz="1600" dirty="0" smtClean="0">
                <a:latin typeface="Times New Roman" panose="02020603050405020304" pitchFamily="18" charset="0"/>
                <a:cs typeface="Times New Roman" panose="02020603050405020304" pitchFamily="18" charset="0"/>
              </a:rPr>
              <a:t>)         d</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Center</a:t>
            </a:r>
            <a:r>
              <a:rPr lang="en-GB" sz="1600" dirty="0">
                <a:latin typeface="Times New Roman" panose="02020603050405020304" pitchFamily="18" charset="0"/>
                <a:cs typeface="Times New Roman" panose="02020603050405020304" pitchFamily="18" charset="0"/>
              </a:rPr>
              <a:t> of Area method (CoA)</a:t>
            </a:r>
          </a:p>
          <a:p>
            <a:pPr marL="0" indent="0">
              <a:buNone/>
            </a:pPr>
            <a:r>
              <a:rPr lang="en-GB" sz="1600" dirty="0">
                <a:latin typeface="Times New Roman" panose="02020603050405020304" pitchFamily="18" charset="0"/>
                <a:cs typeface="Times New Roman" panose="02020603050405020304" pitchFamily="18" charset="0"/>
              </a:rPr>
              <a:t>A</a:t>
            </a:r>
            <a:r>
              <a:rPr lang="en-GB" sz="1600" dirty="0" smtClean="0">
                <a:latin typeface="Times New Roman" panose="02020603050405020304" pitchFamily="18" charset="0"/>
                <a:cs typeface="Times New Roman" panose="02020603050405020304" pitchFamily="18" charset="0"/>
              </a:rPr>
              <a:t>nswer</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b</a:t>
            </a:r>
          </a:p>
          <a:p>
            <a:pPr marL="0" indent="0">
              <a:buNone/>
            </a:pPr>
            <a:r>
              <a:rPr lang="en-GB" sz="1600" dirty="0" smtClean="0">
                <a:latin typeface="Times New Roman" panose="02020603050405020304" pitchFamily="18" charset="0"/>
                <a:cs typeface="Times New Roman" panose="02020603050405020304" pitchFamily="18" charset="0"/>
              </a:rPr>
              <a:t>5</a:t>
            </a:r>
            <a:r>
              <a:rPr lang="en-GB" sz="1600" dirty="0">
                <a:latin typeface="Times New Roman" panose="02020603050405020304" pitchFamily="18" charset="0"/>
                <a:cs typeface="Times New Roman" panose="02020603050405020304" pitchFamily="18" charset="0"/>
              </a:rPr>
              <a:t>. Which </a:t>
            </a:r>
            <a:r>
              <a:rPr lang="en-GB" sz="1600" dirty="0" err="1">
                <a:latin typeface="Times New Roman" panose="02020603050405020304" pitchFamily="18" charset="0"/>
                <a:cs typeface="Times New Roman" panose="02020603050405020304" pitchFamily="18" charset="0"/>
              </a:rPr>
              <a:t>defuzzification</a:t>
            </a:r>
            <a:r>
              <a:rPr lang="en-GB" sz="1600" dirty="0">
                <a:latin typeface="Times New Roman" panose="02020603050405020304" pitchFamily="18" charset="0"/>
                <a:cs typeface="Times New Roman" panose="02020603050405020304" pitchFamily="18" charset="0"/>
              </a:rPr>
              <a:t> method was used in the example mobile robot?</a:t>
            </a:r>
          </a:p>
          <a:p>
            <a:pPr marL="0" indent="0">
              <a:buNone/>
            </a:pPr>
            <a:r>
              <a:rPr lang="en-GB" sz="1600" dirty="0">
                <a:latin typeface="Times New Roman" panose="02020603050405020304" pitchFamily="18" charset="0"/>
                <a:cs typeface="Times New Roman" panose="02020603050405020304" pitchFamily="18" charset="0"/>
              </a:rPr>
              <a:t>a. Centre of Gravity (</a:t>
            </a:r>
            <a:r>
              <a:rPr lang="en-GB" sz="1600" dirty="0" err="1">
                <a:latin typeface="Times New Roman" panose="02020603050405020304" pitchFamily="18" charset="0"/>
                <a:cs typeface="Times New Roman" panose="02020603050405020304" pitchFamily="18" charset="0"/>
              </a:rPr>
              <a:t>CoG</a:t>
            </a:r>
            <a:r>
              <a:rPr lang="en-GB" sz="1600" dirty="0" smtClean="0">
                <a:latin typeface="Times New Roman" panose="02020603050405020304" pitchFamily="18" charset="0"/>
                <a:cs typeface="Times New Roman" panose="02020603050405020304" pitchFamily="18" charset="0"/>
              </a:rPr>
              <a:t>)   b</a:t>
            </a:r>
            <a:r>
              <a:rPr lang="en-GB" sz="1600" dirty="0">
                <a:latin typeface="Times New Roman" panose="02020603050405020304" pitchFamily="18" charset="0"/>
                <a:cs typeface="Times New Roman" panose="02020603050405020304" pitchFamily="18" charset="0"/>
              </a:rPr>
              <a:t>. Min of Maxima (</a:t>
            </a:r>
            <a:r>
              <a:rPr lang="en-GB" sz="1600" dirty="0" err="1">
                <a:latin typeface="Times New Roman" panose="02020603050405020304" pitchFamily="18" charset="0"/>
                <a:cs typeface="Times New Roman" panose="02020603050405020304" pitchFamily="18" charset="0"/>
              </a:rPr>
              <a:t>MoM</a:t>
            </a:r>
            <a:r>
              <a:rPr lang="en-GB" sz="1600" dirty="0" smtClean="0">
                <a:latin typeface="Times New Roman" panose="02020603050405020304" pitchFamily="18" charset="0"/>
                <a:cs typeface="Times New Roman" panose="02020603050405020304" pitchFamily="18" charset="0"/>
              </a:rPr>
              <a:t>) c</a:t>
            </a:r>
            <a:r>
              <a:rPr lang="en-GB" sz="1600" dirty="0">
                <a:latin typeface="Times New Roman" panose="02020603050405020304" pitchFamily="18" charset="0"/>
                <a:cs typeface="Times New Roman" panose="02020603050405020304" pitchFamily="18" charset="0"/>
              </a:rPr>
              <a:t>. Centre of Sum (</a:t>
            </a:r>
            <a:r>
              <a:rPr lang="en-GB" sz="1600" dirty="0" err="1">
                <a:latin typeface="Times New Roman" panose="02020603050405020304" pitchFamily="18" charset="0"/>
                <a:cs typeface="Times New Roman" panose="02020603050405020304" pitchFamily="18" charset="0"/>
              </a:rPr>
              <a:t>CoS</a:t>
            </a:r>
            <a:r>
              <a:rPr lang="en-GB" sz="1600" dirty="0" smtClean="0">
                <a:latin typeface="Times New Roman" panose="02020603050405020304" pitchFamily="18" charset="0"/>
                <a:cs typeface="Times New Roman" panose="02020603050405020304" pitchFamily="18" charset="0"/>
              </a:rPr>
              <a:t>)  d</a:t>
            </a:r>
            <a:r>
              <a:rPr lang="en-GB" sz="1600" dirty="0">
                <a:latin typeface="Times New Roman" panose="02020603050405020304" pitchFamily="18" charset="0"/>
                <a:cs typeface="Times New Roman" panose="02020603050405020304" pitchFamily="18" charset="0"/>
              </a:rPr>
              <a:t>. Weighted average</a:t>
            </a:r>
          </a:p>
          <a:p>
            <a:pPr marL="0" indent="0">
              <a:buNone/>
            </a:pPr>
            <a:r>
              <a:rPr lang="en-GB" sz="1600" dirty="0" smtClean="0">
                <a:latin typeface="Times New Roman" panose="02020603050405020304" pitchFamily="18" charset="0"/>
                <a:cs typeface="Times New Roman" panose="02020603050405020304" pitchFamily="18" charset="0"/>
              </a:rPr>
              <a:t>Answer</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c</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218</a:t>
            </a:fld>
            <a:endParaRPr lang="en-US"/>
          </a:p>
        </p:txBody>
      </p:sp>
      <p:pic>
        <p:nvPicPr>
          <p:cNvPr id="6" name="Content Placeholder 5">
            <a:extLst>
              <a:ext uri="{FF2B5EF4-FFF2-40B4-BE49-F238E27FC236}">
                <a16:creationId xmlns:a16="http://schemas.microsoft.com/office/drawing/2014/main" id="{E8292D7A-10C0-41BE-ACC7-36352C0BDFA2}"/>
              </a:ext>
            </a:extLst>
          </p:cNvPr>
          <p:cNvPicPr>
            <a:picLocks noChangeAspect="1"/>
          </p:cNvPicPr>
          <p:nvPr/>
        </p:nvPicPr>
        <p:blipFill>
          <a:blip r:embed="rId2"/>
          <a:stretch>
            <a:fillRect/>
          </a:stretch>
        </p:blipFill>
        <p:spPr>
          <a:xfrm>
            <a:off x="611560" y="3356992"/>
            <a:ext cx="8075240" cy="2692177"/>
          </a:xfrm>
          <a:prstGeom prst="rect">
            <a:avLst/>
          </a:prstGeom>
        </p:spPr>
      </p:pic>
    </p:spTree>
    <p:extLst>
      <p:ext uri="{BB962C8B-B14F-4D97-AF65-F5344CB8AC3E}">
        <p14:creationId xmlns:p14="http://schemas.microsoft.com/office/powerpoint/2010/main" val="874867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Fuzzy </a:t>
            </a:r>
            <a:r>
              <a:rPr lang="en-IN" b="1" dirty="0" smtClean="0">
                <a:latin typeface="Times New Roman" pitchFamily="18" charset="0"/>
                <a:cs typeface="Times New Roman" pitchFamily="18" charset="0"/>
              </a:rPr>
              <a:t>Logic vs CRISP logic-Example</a:t>
            </a: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22</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2620169"/>
            <a:ext cx="6624736" cy="2969071"/>
          </a:xfrm>
          <a:prstGeom prst="rect">
            <a:avLst/>
          </a:prstGeom>
        </p:spPr>
      </p:pic>
    </p:spTree>
    <p:extLst>
      <p:ext uri="{BB962C8B-B14F-4D97-AF65-F5344CB8AC3E}">
        <p14:creationId xmlns:p14="http://schemas.microsoft.com/office/powerpoint/2010/main" val="2526110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289D-97D5-49AA-9A61-382BAF153AC9}"/>
              </a:ext>
            </a:extLst>
          </p:cNvPr>
          <p:cNvSpPr>
            <a:spLocks noGrp="1"/>
          </p:cNvSpPr>
          <p:nvPr>
            <p:ph type="title"/>
          </p:nvPr>
        </p:nvSpPr>
        <p:spPr>
          <a:xfrm>
            <a:off x="2627784" y="274638"/>
            <a:ext cx="6059016" cy="1095375"/>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8" name="Content Placeholder 7">
            <a:extLst>
              <a:ext uri="{FF2B5EF4-FFF2-40B4-BE49-F238E27FC236}">
                <a16:creationId xmlns:a16="http://schemas.microsoft.com/office/drawing/2014/main" id="{01612DDC-974B-4E62-903E-3EA0070A86D7}"/>
              </a:ext>
            </a:extLst>
          </p:cNvPr>
          <p:cNvPicPr>
            <a:picLocks noGrp="1" noChangeAspect="1"/>
          </p:cNvPicPr>
          <p:nvPr>
            <p:ph idx="1"/>
          </p:nvPr>
        </p:nvPicPr>
        <p:blipFill>
          <a:blip r:embed="rId2"/>
          <a:stretch>
            <a:fillRect/>
          </a:stretch>
        </p:blipFill>
        <p:spPr>
          <a:xfrm>
            <a:off x="827584" y="1639529"/>
            <a:ext cx="7632848" cy="4021719"/>
          </a:xfrm>
          <a:prstGeom prst="rect">
            <a:avLst/>
          </a:prstGeom>
        </p:spPr>
      </p:pic>
      <p:sp>
        <p:nvSpPr>
          <p:cNvPr id="4" name="Footer Placeholder 3">
            <a:extLst>
              <a:ext uri="{FF2B5EF4-FFF2-40B4-BE49-F238E27FC236}">
                <a16:creationId xmlns:a16="http://schemas.microsoft.com/office/drawing/2014/main" id="{4E7A8AC2-733A-43E2-A5A7-3B71BC417FF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AB0BDE3-AEA6-4AB6-92E5-B33C46F5938A}"/>
              </a:ext>
            </a:extLst>
          </p:cNvPr>
          <p:cNvSpPr>
            <a:spLocks noGrp="1"/>
          </p:cNvSpPr>
          <p:nvPr>
            <p:ph type="sldNum" sz="quarter" idx="12"/>
          </p:nvPr>
        </p:nvSpPr>
        <p:spPr/>
        <p:txBody>
          <a:bodyPr/>
          <a:lstStyle/>
          <a:p>
            <a:fld id="{BB055922-87EB-483D-8474-2C9330A0D922}" type="slidenum">
              <a:rPr lang="en-US" smtClean="0"/>
              <a:t>23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235682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4CB5-51C9-4E22-AE67-AEB5CDB65ACD}"/>
              </a:ext>
            </a:extLst>
          </p:cNvPr>
          <p:cNvSpPr>
            <a:spLocks noGrp="1"/>
          </p:cNvSpPr>
          <p:nvPr>
            <p:ph type="title"/>
          </p:nvPr>
        </p:nvSpPr>
        <p:spPr>
          <a:xfrm>
            <a:off x="2699792" y="274638"/>
            <a:ext cx="5987008" cy="1138138"/>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10" name="Content Placeholder 9">
            <a:extLst>
              <a:ext uri="{FF2B5EF4-FFF2-40B4-BE49-F238E27FC236}">
                <a16:creationId xmlns:a16="http://schemas.microsoft.com/office/drawing/2014/main" id="{503B14BC-FE21-482F-9332-EF4DC28636A5}"/>
              </a:ext>
            </a:extLst>
          </p:cNvPr>
          <p:cNvPicPr>
            <a:picLocks noGrp="1" noChangeAspect="1"/>
          </p:cNvPicPr>
          <p:nvPr>
            <p:ph idx="1"/>
          </p:nvPr>
        </p:nvPicPr>
        <p:blipFill>
          <a:blip r:embed="rId2"/>
          <a:stretch>
            <a:fillRect/>
          </a:stretch>
        </p:blipFill>
        <p:spPr>
          <a:xfrm>
            <a:off x="794052" y="1639529"/>
            <a:ext cx="7555896" cy="4525963"/>
          </a:xfrm>
          <a:prstGeom prst="rect">
            <a:avLst/>
          </a:prstGeom>
        </p:spPr>
      </p:pic>
      <p:sp>
        <p:nvSpPr>
          <p:cNvPr id="4" name="Footer Placeholder 3">
            <a:extLst>
              <a:ext uri="{FF2B5EF4-FFF2-40B4-BE49-F238E27FC236}">
                <a16:creationId xmlns:a16="http://schemas.microsoft.com/office/drawing/2014/main" id="{457B2D43-F9AF-4FCE-91FD-A0D97E1241E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693A428-EDD1-45DF-A906-DB93AA00FEF2}"/>
              </a:ext>
            </a:extLst>
          </p:cNvPr>
          <p:cNvSpPr>
            <a:spLocks noGrp="1"/>
          </p:cNvSpPr>
          <p:nvPr>
            <p:ph type="sldNum" sz="quarter" idx="12"/>
          </p:nvPr>
        </p:nvSpPr>
        <p:spPr/>
        <p:txBody>
          <a:bodyPr/>
          <a:lstStyle/>
          <a:p>
            <a:fld id="{BB055922-87EB-483D-8474-2C9330A0D922}" type="slidenum">
              <a:rPr lang="en-US" smtClean="0"/>
              <a:t>24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pic>
        <p:nvPicPr>
          <p:cNvPr id="7" name="Content Placeholder 9">
            <a:extLst>
              <a:ext uri="{FF2B5EF4-FFF2-40B4-BE49-F238E27FC236}">
                <a16:creationId xmlns:a16="http://schemas.microsoft.com/office/drawing/2014/main" id="{503B14BC-FE21-482F-9332-EF4DC28636A5}"/>
              </a:ext>
            </a:extLst>
          </p:cNvPr>
          <p:cNvPicPr>
            <a:picLocks noChangeAspect="1"/>
          </p:cNvPicPr>
          <p:nvPr/>
        </p:nvPicPr>
        <p:blipFill>
          <a:blip r:embed="rId2"/>
          <a:stretch>
            <a:fillRect/>
          </a:stretch>
        </p:blipFill>
        <p:spPr>
          <a:xfrm>
            <a:off x="800133" y="1516872"/>
            <a:ext cx="7555896" cy="4525963"/>
          </a:xfrm>
          <a:prstGeom prst="rect">
            <a:avLst/>
          </a:prstGeom>
        </p:spPr>
      </p:pic>
      <p:pic>
        <p:nvPicPr>
          <p:cNvPr id="9" name="Picture 8"/>
          <p:cNvPicPr>
            <a:picLocks noChangeAspect="1"/>
          </p:cNvPicPr>
          <p:nvPr/>
        </p:nvPicPr>
        <p:blipFill>
          <a:blip r:embed="rId4"/>
          <a:stretch>
            <a:fillRect/>
          </a:stretch>
        </p:blipFill>
        <p:spPr>
          <a:xfrm>
            <a:off x="107504" y="4987925"/>
            <a:ext cx="2628900" cy="1733550"/>
          </a:xfrm>
          <a:prstGeom prst="rect">
            <a:avLst/>
          </a:prstGeom>
        </p:spPr>
      </p:pic>
    </p:spTree>
    <p:extLst>
      <p:ext uri="{BB962C8B-B14F-4D97-AF65-F5344CB8AC3E}">
        <p14:creationId xmlns:p14="http://schemas.microsoft.com/office/powerpoint/2010/main" val="4181049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99A2-5BF8-413F-A2D8-FF42C2679DD0}"/>
              </a:ext>
            </a:extLst>
          </p:cNvPr>
          <p:cNvSpPr>
            <a:spLocks noGrp="1"/>
          </p:cNvSpPr>
          <p:nvPr>
            <p:ph type="title"/>
          </p:nvPr>
        </p:nvSpPr>
        <p:spPr>
          <a:xfrm>
            <a:off x="2699792" y="274638"/>
            <a:ext cx="5987008" cy="1095375"/>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6" name="Content Placeholder 5">
            <a:extLst>
              <a:ext uri="{FF2B5EF4-FFF2-40B4-BE49-F238E27FC236}">
                <a16:creationId xmlns:a16="http://schemas.microsoft.com/office/drawing/2014/main" id="{2A4E00DB-0790-470C-A984-EEA8FDA2DB81}"/>
              </a:ext>
            </a:extLst>
          </p:cNvPr>
          <p:cNvPicPr>
            <a:picLocks noGrp="1" noChangeAspect="1"/>
          </p:cNvPicPr>
          <p:nvPr>
            <p:ph idx="1"/>
          </p:nvPr>
        </p:nvPicPr>
        <p:blipFill>
          <a:blip r:embed="rId2"/>
          <a:stretch>
            <a:fillRect/>
          </a:stretch>
        </p:blipFill>
        <p:spPr>
          <a:xfrm>
            <a:off x="676275" y="1610519"/>
            <a:ext cx="7791450" cy="4505325"/>
          </a:xfrm>
          <a:prstGeom prst="rect">
            <a:avLst/>
          </a:prstGeom>
        </p:spPr>
      </p:pic>
      <p:sp>
        <p:nvSpPr>
          <p:cNvPr id="4" name="Footer Placeholder 3">
            <a:extLst>
              <a:ext uri="{FF2B5EF4-FFF2-40B4-BE49-F238E27FC236}">
                <a16:creationId xmlns:a16="http://schemas.microsoft.com/office/drawing/2014/main" id="{05C1BB05-548D-468F-A8F2-8E4330F2F5D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5F5CA91-6668-4928-9854-29280A4A7665}"/>
              </a:ext>
            </a:extLst>
          </p:cNvPr>
          <p:cNvSpPr>
            <a:spLocks noGrp="1"/>
          </p:cNvSpPr>
          <p:nvPr>
            <p:ph type="sldNum" sz="quarter" idx="12"/>
          </p:nvPr>
        </p:nvSpPr>
        <p:spPr/>
        <p:txBody>
          <a:bodyPr/>
          <a:lstStyle/>
          <a:p>
            <a:fld id="{BB055922-87EB-483D-8474-2C9330A0D922}" type="slidenum">
              <a:rPr lang="en-US" smtClean="0"/>
              <a:t>25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3497109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smtClean="0">
                <a:latin typeface="Times New Roman" panose="02020603050405020304" pitchFamily="18" charset="0"/>
                <a:cs typeface="Times New Roman" panose="02020603050405020304" pitchFamily="18" charset="0"/>
              </a:rPr>
              <a:t>Fuzzy logic V/S Crisp Logic</a:t>
            </a:r>
            <a:endParaRPr lang="en-US" sz="3200" b="1"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1723890"/>
              </p:ext>
            </p:extLst>
          </p:nvPr>
        </p:nvGraphicFramePr>
        <p:xfrm>
          <a:off x="457199" y="1600200"/>
          <a:ext cx="8229600" cy="4758976"/>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06845">
                <a:tc>
                  <a:txBody>
                    <a:bodyPr/>
                    <a:lstStyle/>
                    <a:p>
                      <a:r>
                        <a:rPr lang="en-US" sz="1600" b="1" dirty="0">
                          <a:solidFill>
                            <a:srgbClr val="FF0000"/>
                          </a:solidFill>
                          <a:latin typeface="Times New Roman" panose="02020603050405020304" pitchFamily="18" charset="0"/>
                          <a:cs typeface="Times New Roman" panose="02020603050405020304" pitchFamily="18" charset="0"/>
                        </a:rPr>
                        <a:t>Features</a:t>
                      </a:r>
                    </a:p>
                  </a:txBody>
                  <a:tcPr marL="76711" marR="76711" marT="38356" marB="38356" anchor="ctr">
                    <a:lnL>
                      <a:noFill/>
                    </a:lnL>
                    <a:lnR>
                      <a:noFill/>
                    </a:lnR>
                    <a:lnT>
                      <a:noFill/>
                    </a:lnT>
                    <a:lnB>
                      <a:noFill/>
                    </a:lnB>
                  </a:tcPr>
                </a:tc>
                <a:tc>
                  <a:txBody>
                    <a:bodyPr/>
                    <a:lstStyle/>
                    <a:p>
                      <a:r>
                        <a:rPr lang="en-US" sz="1600" b="1" dirty="0">
                          <a:solidFill>
                            <a:srgbClr val="FF0000"/>
                          </a:solidFill>
                          <a:latin typeface="Times New Roman" panose="02020603050405020304" pitchFamily="18" charset="0"/>
                          <a:cs typeface="Times New Roman" panose="02020603050405020304" pitchFamily="18" charset="0"/>
                        </a:rPr>
                        <a:t>Fuzzy Set</a:t>
                      </a:r>
                    </a:p>
                  </a:txBody>
                  <a:tcPr marL="76711" marR="76711" marT="38356" marB="38356" anchor="ctr">
                    <a:lnL>
                      <a:noFill/>
                    </a:lnL>
                    <a:lnR>
                      <a:noFill/>
                    </a:lnR>
                    <a:lnT>
                      <a:noFill/>
                    </a:lnT>
                    <a:lnB>
                      <a:noFill/>
                    </a:lnB>
                  </a:tcPr>
                </a:tc>
                <a:tc>
                  <a:txBody>
                    <a:bodyPr/>
                    <a:lstStyle/>
                    <a:p>
                      <a:r>
                        <a:rPr lang="en-US" sz="1600" b="1" dirty="0">
                          <a:solidFill>
                            <a:srgbClr val="FF0000"/>
                          </a:solidFill>
                          <a:latin typeface="Times New Roman" panose="02020603050405020304" pitchFamily="18" charset="0"/>
                          <a:cs typeface="Times New Roman" panose="02020603050405020304" pitchFamily="18" charset="0"/>
                        </a:rPr>
                        <a:t>Crisp Set</a:t>
                      </a:r>
                    </a:p>
                  </a:txBody>
                  <a:tcPr marL="76711" marR="76711" marT="38356" marB="38356" anchor="ctr">
                    <a:lnL>
                      <a:noFill/>
                    </a:lnL>
                    <a:lnR>
                      <a:noFill/>
                    </a:lnR>
                    <a:lnT>
                      <a:noFill/>
                    </a:lnT>
                    <a:lnB>
                      <a:noFill/>
                    </a:lnB>
                  </a:tcPr>
                </a:tc>
                <a:extLst>
                  <a:ext uri="{0D108BD9-81ED-4DB2-BD59-A6C34878D82A}">
                    <a16:rowId xmlns:a16="http://schemas.microsoft.com/office/drawing/2014/main" val="10000"/>
                  </a:ext>
                </a:extLst>
              </a:tr>
              <a:tr h="536979">
                <a:tc>
                  <a:txBody>
                    <a:bodyPr/>
                    <a:lstStyle/>
                    <a:p>
                      <a:r>
                        <a:rPr lang="en-US" sz="1600" b="1" dirty="0">
                          <a:latin typeface="Times New Roman" panose="02020603050405020304" pitchFamily="18" charset="0"/>
                          <a:cs typeface="Times New Roman" panose="02020603050405020304" pitchFamily="18" charset="0"/>
                        </a:rPr>
                        <a:t>Basic</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prescribed by vague or ambiguous properties.</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defined by precise and specific characteristics.</a:t>
                      </a:r>
                    </a:p>
                  </a:txBody>
                  <a:tcPr marL="76711" marR="76711" marT="38356" marB="38356" anchor="ctr">
                    <a:lnL>
                      <a:noFill/>
                    </a:lnL>
                    <a:lnR>
                      <a:noFill/>
                    </a:lnR>
                    <a:lnT>
                      <a:noFill/>
                    </a:lnT>
                    <a:lnB>
                      <a:noFill/>
                    </a:lnB>
                  </a:tcPr>
                </a:tc>
                <a:extLst>
                  <a:ext uri="{0D108BD9-81ED-4DB2-BD59-A6C34878D82A}">
                    <a16:rowId xmlns:a16="http://schemas.microsoft.com/office/drawing/2014/main" val="10001"/>
                  </a:ext>
                </a:extLst>
              </a:tr>
              <a:tr h="767112">
                <a:tc>
                  <a:txBody>
                    <a:bodyPr/>
                    <a:lstStyle/>
                    <a:p>
                      <a:r>
                        <a:rPr lang="en-US" sz="1600" b="1" dirty="0">
                          <a:latin typeface="Times New Roman" panose="02020603050405020304" pitchFamily="18" charset="0"/>
                          <a:cs typeface="Times New Roman" panose="02020603050405020304" pitchFamily="18" charset="0"/>
                        </a:rPr>
                        <a:t>Definition</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a set of components with different membership degrees in the set.</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a set of objects that have the same countability and finiteness qualities.</a:t>
                      </a:r>
                    </a:p>
                  </a:txBody>
                  <a:tcPr marL="76711" marR="76711" marT="38356" marB="38356" anchor="ctr">
                    <a:lnL>
                      <a:noFill/>
                    </a:lnL>
                    <a:lnR>
                      <a:noFill/>
                    </a:lnR>
                    <a:lnT>
                      <a:noFill/>
                    </a:lnT>
                    <a:lnB>
                      <a:noFill/>
                    </a:lnB>
                  </a:tcPr>
                </a:tc>
                <a:extLst>
                  <a:ext uri="{0D108BD9-81ED-4DB2-BD59-A6C34878D82A}">
                    <a16:rowId xmlns:a16="http://schemas.microsoft.com/office/drawing/2014/main" val="10002"/>
                  </a:ext>
                </a:extLst>
              </a:tr>
              <a:tr h="536979">
                <a:tc>
                  <a:txBody>
                    <a:bodyPr/>
                    <a:lstStyle/>
                    <a:p>
                      <a:r>
                        <a:rPr lang="en-US" sz="1600" b="1" dirty="0">
                          <a:latin typeface="Times New Roman" panose="02020603050405020304" pitchFamily="18" charset="0"/>
                          <a:cs typeface="Times New Roman" panose="02020603050405020304" pitchFamily="18" charset="0"/>
                        </a:rPr>
                        <a:t>Applications</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commonly utilized in fuzzy controllers.</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commonly utilized in digital design.</a:t>
                      </a:r>
                    </a:p>
                  </a:txBody>
                  <a:tcPr marL="76711" marR="76711" marT="38356" marB="38356" anchor="ctr">
                    <a:lnL>
                      <a:noFill/>
                    </a:lnL>
                    <a:lnR>
                      <a:noFill/>
                    </a:lnR>
                    <a:lnT>
                      <a:noFill/>
                    </a:lnT>
                    <a:lnB>
                      <a:noFill/>
                    </a:lnB>
                  </a:tcPr>
                </a:tc>
                <a:extLst>
                  <a:ext uri="{0D108BD9-81ED-4DB2-BD59-A6C34878D82A}">
                    <a16:rowId xmlns:a16="http://schemas.microsoft.com/office/drawing/2014/main" val="10003"/>
                  </a:ext>
                </a:extLst>
              </a:tr>
              <a:tr h="536979">
                <a:tc>
                  <a:txBody>
                    <a:bodyPr/>
                    <a:lstStyle/>
                    <a:p>
                      <a:r>
                        <a:rPr lang="en-US" sz="1600" b="1" dirty="0">
                          <a:latin typeface="Times New Roman" panose="02020603050405020304" pitchFamily="18" charset="0"/>
                          <a:cs typeface="Times New Roman" panose="02020603050405020304" pitchFamily="18" charset="0"/>
                        </a:rPr>
                        <a:t>Membership</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shows incomplete membership.</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shows the complete membership.</a:t>
                      </a:r>
                    </a:p>
                  </a:txBody>
                  <a:tcPr marL="76711" marR="76711" marT="38356" marB="38356" anchor="ctr">
                    <a:lnL>
                      <a:noFill/>
                    </a:lnL>
                    <a:lnR>
                      <a:noFill/>
                    </a:lnR>
                    <a:lnT>
                      <a:noFill/>
                    </a:lnT>
                    <a:lnB>
                      <a:noFill/>
                    </a:lnB>
                  </a:tcPr>
                </a:tc>
                <a:extLst>
                  <a:ext uri="{0D108BD9-81ED-4DB2-BD59-A6C34878D82A}">
                    <a16:rowId xmlns:a16="http://schemas.microsoft.com/office/drawing/2014/main" val="10004"/>
                  </a:ext>
                </a:extLst>
              </a:tr>
              <a:tr h="536979">
                <a:tc>
                  <a:txBody>
                    <a:bodyPr/>
                    <a:lstStyle/>
                    <a:p>
                      <a:r>
                        <a:rPr lang="en-US" sz="1600" b="1" dirty="0">
                          <a:latin typeface="Times New Roman" panose="02020603050405020304" pitchFamily="18" charset="0"/>
                          <a:cs typeface="Times New Roman" panose="02020603050405020304" pitchFamily="18" charset="0"/>
                        </a:rPr>
                        <a:t>Logic</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follows the infinite-valued logic.</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follows the bi-valued logic.</a:t>
                      </a:r>
                    </a:p>
                  </a:txBody>
                  <a:tcPr marL="76711" marR="76711" marT="38356" marB="38356" anchor="ctr">
                    <a:lnL>
                      <a:noFill/>
                    </a:lnL>
                    <a:lnR>
                      <a:noFill/>
                    </a:lnR>
                    <a:lnT>
                      <a:noFill/>
                    </a:lnT>
                    <a:lnB>
                      <a:noFill/>
                    </a:lnB>
                  </a:tcPr>
                </a:tc>
                <a:extLst>
                  <a:ext uri="{0D108BD9-81ED-4DB2-BD59-A6C34878D82A}">
                    <a16:rowId xmlns:a16="http://schemas.microsoft.com/office/drawing/2014/main" val="10005"/>
                  </a:ext>
                </a:extLst>
              </a:tr>
              <a:tr h="767112">
                <a:tc>
                  <a:txBody>
                    <a:bodyPr/>
                    <a:lstStyle/>
                    <a:p>
                      <a:r>
                        <a:rPr lang="en-US" sz="1600" b="1" dirty="0">
                          <a:latin typeface="Times New Roman" panose="02020603050405020304" pitchFamily="18" charset="0"/>
                          <a:cs typeface="Times New Roman" panose="02020603050405020304" pitchFamily="18" charset="0"/>
                        </a:rPr>
                        <a:t>Value</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specifies a number between 0 and 1, which includes both 0 and 1.</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specifies the value as either 0 or 1.</a:t>
                      </a:r>
                    </a:p>
                  </a:txBody>
                  <a:tcPr marL="76711" marR="76711" marT="38356" marB="38356" anchor="ctr">
                    <a:lnL>
                      <a:noFill/>
                    </a:lnL>
                    <a:lnR>
                      <a:noFill/>
                    </a:lnR>
                    <a:lnT>
                      <a:noFill/>
                    </a:lnT>
                    <a:lnB>
                      <a:noFill/>
                    </a:lnB>
                  </a:tcPr>
                </a:tc>
                <a:extLst>
                  <a:ext uri="{0D108BD9-81ED-4DB2-BD59-A6C34878D82A}">
                    <a16:rowId xmlns:a16="http://schemas.microsoft.com/office/drawing/2014/main" val="10006"/>
                  </a:ext>
                </a:extLst>
              </a:tr>
              <a:tr h="536979">
                <a:tc>
                  <a:txBody>
                    <a:bodyPr/>
                    <a:lstStyle/>
                    <a:p>
                      <a:r>
                        <a:rPr lang="en-US" sz="1600" b="1">
                          <a:latin typeface="Times New Roman" panose="02020603050405020304" pitchFamily="18" charset="0"/>
                          <a:cs typeface="Times New Roman" panose="02020603050405020304" pitchFamily="18" charset="0"/>
                        </a:rPr>
                        <a:t>Degree</a:t>
                      </a:r>
                      <a:endParaRPr lang="en-US" sz="160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defines the degree to which anything is true.</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also referred to as a classical set.</a:t>
                      </a:r>
                    </a:p>
                  </a:txBody>
                  <a:tcPr marL="76711" marR="76711" marT="38356" marB="38356" anchor="ctr">
                    <a:lnL>
                      <a:noFill/>
                    </a:lnL>
                    <a:lnR>
                      <a:noFill/>
                    </a:lnR>
                    <a:lnT>
                      <a:noFill/>
                    </a:lnT>
                    <a:lnB>
                      <a:noFill/>
                    </a:lnB>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26</a:t>
            </a:fld>
            <a:endParaRPr lang="en-US"/>
          </a:p>
        </p:txBody>
      </p:sp>
      <p:sp>
        <p:nvSpPr>
          <p:cNvPr id="7"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2785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latin typeface="Times New Roman" panose="02020603050405020304" pitchFamily="18" charset="0"/>
                <a:cs typeface="Times New Roman" panose="02020603050405020304" pitchFamily="18" charset="0"/>
              </a:rPr>
              <a:t>Pros and Cons of Fuzzy Logic</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smtClean="0">
                <a:latin typeface="Times New Roman" panose="02020603050405020304" pitchFamily="18" charset="0"/>
                <a:cs typeface="Times New Roman" panose="02020603050405020304" pitchFamily="18" charset="0"/>
              </a:rPr>
              <a:t>Pros:- </a:t>
            </a:r>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1.Fuzzy logic is more likely to reflect real-world problems than classical logic.</a:t>
            </a:r>
          </a:p>
          <a:p>
            <a:pPr marL="0" indent="0" algn="just">
              <a:buNone/>
            </a:pPr>
            <a:r>
              <a:rPr lang="en-US" dirty="0">
                <a:latin typeface="Times New Roman" panose="02020603050405020304" pitchFamily="18" charset="0"/>
                <a:cs typeface="Times New Roman" panose="02020603050405020304" pitchFamily="18" charset="0"/>
              </a:rPr>
              <a:t>2.Fuzzy algorithms can produce accurate results with imprecise or inaccurate data.</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Cons:-</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1.Fuzzy algorithms require broad validation and verification.</a:t>
            </a:r>
          </a:p>
          <a:p>
            <a:pPr marL="0" indent="0" algn="just">
              <a:buNone/>
            </a:pPr>
            <a:r>
              <a:rPr lang="en-US" dirty="0">
                <a:latin typeface="Times New Roman" panose="02020603050405020304" pitchFamily="18" charset="0"/>
                <a:cs typeface="Times New Roman" panose="02020603050405020304" pitchFamily="18" charset="0"/>
              </a:rPr>
              <a:t>2.Fuzzy control systems are dependent on human expertise and knowledge.</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27</a:t>
            </a:fld>
            <a:endParaRPr lang="en-US"/>
          </a:p>
        </p:txBody>
      </p:sp>
    </p:spTree>
    <p:extLst>
      <p:ext uri="{BB962C8B-B14F-4D97-AF65-F5344CB8AC3E}">
        <p14:creationId xmlns:p14="http://schemas.microsoft.com/office/powerpoint/2010/main" val="86990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anose="02020603050405020304" pitchFamily="18" charset="0"/>
                <a:cs typeface="Times New Roman" panose="02020603050405020304" pitchFamily="18" charset="0"/>
              </a:rPr>
              <a:t>CRISP Logic MCQ</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sz="2400" dirty="0" smtClean="0">
                <a:latin typeface="Times New Roman" panose="02020603050405020304" pitchFamily="18" charset="0"/>
                <a:cs typeface="Times New Roman" panose="02020603050405020304" pitchFamily="18" charset="0"/>
              </a:rPr>
              <a:t>1.CRISP Logic is a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 infinite-valued logic (b) bi-valued logic</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 Binary set </a:t>
            </a:r>
            <a:r>
              <a:rPr lang="en-US" sz="2400" dirty="0" smtClean="0">
                <a:latin typeface="Times New Roman" panose="02020603050405020304" pitchFamily="18" charset="0"/>
                <a:cs typeface="Times New Roman" panose="02020603050405020304" pitchFamily="18" charset="0"/>
              </a:rPr>
              <a:t>logic         (d) both b and c</a:t>
            </a:r>
          </a:p>
          <a:p>
            <a:pPr marL="0" indent="0">
              <a:buNone/>
            </a:pPr>
            <a:r>
              <a:rPr lang="en-US" sz="2400" dirty="0" smtClean="0">
                <a:latin typeface="Times New Roman" panose="02020603050405020304" pitchFamily="18" charset="0"/>
                <a:cs typeface="Times New Roman" panose="02020603050405020304" pitchFamily="18" charset="0"/>
              </a:rPr>
              <a:t>Ans:-d</a:t>
            </a:r>
          </a:p>
          <a:p>
            <a:pPr marL="0" indent="0">
              <a:buNone/>
            </a:pPr>
            <a:r>
              <a:rPr lang="en-US" sz="2400" dirty="0" smtClean="0">
                <a:latin typeface="Times New Roman" panose="02020603050405020304" pitchFamily="18" charset="0"/>
                <a:cs typeface="Times New Roman" panose="02020603050405020304" pitchFamily="18" charset="0"/>
              </a:rPr>
              <a:t>Explanation:-</a:t>
            </a:r>
            <a:r>
              <a:rPr lang="en-US" sz="2400" dirty="0">
                <a:latin typeface="Times New Roman" panose="02020603050405020304" pitchFamily="18" charset="0"/>
                <a:cs typeface="Times New Roman" panose="02020603050405020304" pitchFamily="18" charset="0"/>
              </a:rPr>
              <a:t>Crisp logic (crisp) is the same as </a:t>
            </a:r>
            <a:r>
              <a:rPr lang="en-US" sz="2400" dirty="0" smtClean="0">
                <a:latin typeface="Times New Roman" panose="02020603050405020304" pitchFamily="18" charset="0"/>
                <a:cs typeface="Times New Roman" panose="02020603050405020304" pitchFamily="18" charset="0"/>
              </a:rPr>
              <a:t>Boolean </a:t>
            </a:r>
            <a:r>
              <a:rPr lang="en-US" sz="2400" dirty="0">
                <a:latin typeface="Times New Roman" panose="02020603050405020304" pitchFamily="18" charset="0"/>
                <a:cs typeface="Times New Roman" panose="02020603050405020304" pitchFamily="18" charset="0"/>
              </a:rPr>
              <a:t>logic(either 0 or 1). Either a statement is true(1) or it is not(0</a:t>
            </a:r>
            <a:r>
              <a:rPr lang="en-US" sz="2400" dirty="0" smtClean="0">
                <a:latin typeface="Times New Roman" panose="02020603050405020304" pitchFamily="18" charset="0"/>
                <a:cs typeface="Times New Roman" panose="02020603050405020304" pitchFamily="18" charset="0"/>
              </a:rPr>
              <a:t>),so it will be bi valued or binary set logic.</a:t>
            </a:r>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28</a:t>
            </a:fld>
            <a:endParaRPr lang="en-US"/>
          </a:p>
        </p:txBody>
      </p:sp>
    </p:spTree>
    <p:extLst>
      <p:ext uri="{BB962C8B-B14F-4D97-AF65-F5344CB8AC3E}">
        <p14:creationId xmlns:p14="http://schemas.microsoft.com/office/powerpoint/2010/main" val="423946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4F32-F654-4627-97BA-973F4881F19B}"/>
              </a:ext>
            </a:extLst>
          </p:cNvPr>
          <p:cNvSpPr>
            <a:spLocks noGrp="1"/>
          </p:cNvSpPr>
          <p:nvPr>
            <p:ph type="title"/>
          </p:nvPr>
        </p:nvSpPr>
        <p:spPr>
          <a:xfrm>
            <a:off x="2699792" y="274638"/>
            <a:ext cx="5987008" cy="968073"/>
          </a:xfrm>
        </p:spPr>
        <p:txBody>
          <a:bodyPr>
            <a:normAutofit/>
          </a:bodyPr>
          <a:lstStyle/>
          <a:p>
            <a:r>
              <a:rPr lang="en-IN" sz="4400" b="1" dirty="0">
                <a:latin typeface="Times New Roman" pitchFamily="18" charset="0"/>
                <a:cs typeface="Times New Roman" pitchFamily="18" charset="0"/>
              </a:rPr>
              <a:t>Fuzzy System</a:t>
            </a:r>
            <a:endParaRPr lang="en-IN" dirty="0"/>
          </a:p>
        </p:txBody>
      </p:sp>
      <p:pic>
        <p:nvPicPr>
          <p:cNvPr id="6" name="Content Placeholder 5">
            <a:extLst>
              <a:ext uri="{FF2B5EF4-FFF2-40B4-BE49-F238E27FC236}">
                <a16:creationId xmlns:a16="http://schemas.microsoft.com/office/drawing/2014/main" id="{8B0A7D03-7E87-4601-AE36-60C0A00D5DC8}"/>
              </a:ext>
            </a:extLst>
          </p:cNvPr>
          <p:cNvPicPr>
            <a:picLocks noGrp="1" noChangeAspect="1"/>
          </p:cNvPicPr>
          <p:nvPr>
            <p:ph idx="1"/>
          </p:nvPr>
        </p:nvPicPr>
        <p:blipFill>
          <a:blip r:embed="rId2"/>
          <a:stretch>
            <a:fillRect/>
          </a:stretch>
        </p:blipFill>
        <p:spPr>
          <a:xfrm>
            <a:off x="806327" y="1639529"/>
            <a:ext cx="7531345" cy="4525963"/>
          </a:xfrm>
          <a:prstGeom prst="rect">
            <a:avLst/>
          </a:prstGeom>
        </p:spPr>
      </p:pic>
      <p:sp>
        <p:nvSpPr>
          <p:cNvPr id="4" name="Footer Placeholder 3">
            <a:extLst>
              <a:ext uri="{FF2B5EF4-FFF2-40B4-BE49-F238E27FC236}">
                <a16:creationId xmlns:a16="http://schemas.microsoft.com/office/drawing/2014/main" id="{42AA9000-0C3D-4601-A339-B3924D00222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848FE72C-8BDE-4F4A-ABC1-109C99ED1B8C}"/>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260436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62500" lnSpcReduction="20000"/>
          </a:bodyPr>
          <a:lstStyle/>
          <a:p>
            <a:pPr algn="just"/>
            <a:r>
              <a:rPr lang="en-US" b="1" dirty="0"/>
              <a:t>Fuzzy Logic:</a:t>
            </a:r>
            <a:r>
              <a:rPr lang="en-US" dirty="0"/>
              <a:t> Fuzzy Relations, Fuzzy System, Crisp Logic, Propositional Logic and its Laws, Inference in Propositional Logic, Fuzzy Logic, Inference in Fuzzy Logic (GMP and GMT), Fuzzy Rule Based System, </a:t>
            </a:r>
            <a:r>
              <a:rPr lang="en-US" dirty="0" err="1"/>
              <a:t>Fuzzyfication</a:t>
            </a:r>
            <a:r>
              <a:rPr lang="en-US" dirty="0"/>
              <a:t> &amp; </a:t>
            </a:r>
            <a:r>
              <a:rPr lang="en-US" dirty="0" err="1"/>
              <a:t>Defuzzification</a:t>
            </a:r>
            <a:r>
              <a:rPr lang="en-US" dirty="0"/>
              <a:t>, Applications of Fuzzy Logic.</a:t>
            </a:r>
            <a:endParaRPr lang="en-IN" dirty="0"/>
          </a:p>
          <a:p>
            <a:pPr algn="just"/>
            <a:r>
              <a:rPr lang="en-US" b="1" dirty="0"/>
              <a:t>Genetic 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a:t>
            </a:r>
            <a:r>
              <a:rPr lang="en-US" dirty="0" smtClean="0"/>
              <a:t>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3157089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anose="02020603050405020304" pitchFamily="18" charset="0"/>
                <a:cs typeface="Times New Roman" panose="02020603050405020304" pitchFamily="18" charset="0"/>
              </a:rPr>
              <a:t>Fuzzy System Example</a:t>
            </a:r>
            <a:endParaRPr lang="en-US" sz="36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600200"/>
            <a:ext cx="7560840" cy="452596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30</a:t>
            </a:fld>
            <a:endParaRPr lang="en-US"/>
          </a:p>
        </p:txBody>
      </p:sp>
    </p:spTree>
    <p:extLst>
      <p:ext uri="{BB962C8B-B14F-4D97-AF65-F5344CB8AC3E}">
        <p14:creationId xmlns:p14="http://schemas.microsoft.com/office/powerpoint/2010/main" val="4015521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IN" sz="3600" b="1" dirty="0">
                <a:latin typeface="Times New Roman" pitchFamily="18" charset="0"/>
                <a:cs typeface="Times New Roman" pitchFamily="18" charset="0"/>
              </a:rPr>
              <a:t>Fuzzy </a:t>
            </a:r>
            <a:r>
              <a:rPr lang="en-IN" sz="3600" b="1" dirty="0" smtClean="0">
                <a:latin typeface="Times New Roman" pitchFamily="18" charset="0"/>
                <a:cs typeface="Times New Roman" pitchFamily="18" charset="0"/>
              </a:rPr>
              <a:t>System MCQ</a:t>
            </a:r>
            <a:endParaRPr lang="en-GB" sz="3600" dirty="0"/>
          </a:p>
        </p:txBody>
      </p:sp>
      <p:sp>
        <p:nvSpPr>
          <p:cNvPr id="3" name="Content Placeholder 2"/>
          <p:cNvSpPr>
            <a:spLocks noGrp="1"/>
          </p:cNvSpPr>
          <p:nvPr>
            <p:ph idx="1"/>
          </p:nvPr>
        </p:nvSpPr>
        <p:spPr/>
        <p:txBody>
          <a:bodyPr>
            <a:normAutofit fontScale="92500" lnSpcReduction="10000"/>
          </a:bodyPr>
          <a:lstStyle/>
          <a:p>
            <a:pPr marL="0" indent="0">
              <a:buNone/>
            </a:pPr>
            <a:r>
              <a:rPr lang="en-GB" sz="2000" dirty="0" smtClean="0">
                <a:latin typeface="Times New Roman" panose="02020603050405020304" pitchFamily="18" charset="0"/>
                <a:cs typeface="Times New Roman" panose="02020603050405020304" pitchFamily="18" charset="0"/>
              </a:rPr>
              <a:t>1. Fuzzy </a:t>
            </a:r>
            <a:r>
              <a:rPr lang="en-GB" sz="2000" dirty="0">
                <a:latin typeface="Times New Roman" panose="02020603050405020304" pitchFamily="18" charset="0"/>
                <a:cs typeface="Times New Roman" panose="02020603050405020304" pitchFamily="18" charset="0"/>
              </a:rPr>
              <a:t>Logic Systems </a:t>
            </a:r>
            <a:r>
              <a:rPr lang="en-GB" sz="2000" dirty="0" smtClean="0">
                <a:latin typeface="Times New Roman" panose="02020603050405020304" pitchFamily="18" charset="0"/>
                <a:cs typeface="Times New Roman" panose="02020603050405020304" pitchFamily="18" charset="0"/>
              </a:rPr>
              <a:t>have the …..</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Fuzzification Module     (b)</a:t>
            </a:r>
            <a:r>
              <a:rPr lang="en-GB" sz="2000" dirty="0">
                <a:latin typeface="Times New Roman" panose="02020603050405020304" pitchFamily="18" charset="0"/>
                <a:cs typeface="Times New Roman" panose="02020603050405020304" pitchFamily="18" charset="0"/>
              </a:rPr>
              <a:t> Knowledge </a:t>
            </a:r>
            <a:r>
              <a:rPr lang="en-GB" sz="2000" dirty="0" smtClean="0">
                <a:latin typeface="Times New Roman" panose="02020603050405020304" pitchFamily="18" charset="0"/>
                <a:cs typeface="Times New Roman" panose="02020603050405020304" pitchFamily="18" charset="0"/>
              </a:rPr>
              <a:t>Base</a:t>
            </a:r>
          </a:p>
          <a:p>
            <a:pPr marL="0" indent="0">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Inference Engine </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Defuzzification </a:t>
            </a:r>
            <a:r>
              <a:rPr lang="en-GB" sz="2000" dirty="0" smtClean="0">
                <a:latin typeface="Times New Roman" panose="02020603050405020304" pitchFamily="18" charset="0"/>
                <a:cs typeface="Times New Roman" panose="02020603050405020304" pitchFamily="18" charset="0"/>
              </a:rPr>
              <a:t>Module   (e) All</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  (e) All</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200" dirty="0">
                <a:latin typeface="Times New Roman" panose="02020603050405020304" pitchFamily="18" charset="0"/>
                <a:cs typeface="Times New Roman" panose="02020603050405020304" pitchFamily="18" charset="0"/>
              </a:rPr>
              <a:t>It has four main parts as shown −</a:t>
            </a:r>
          </a:p>
          <a:p>
            <a:pPr marL="0" indent="0">
              <a:buNone/>
            </a:pPr>
            <a:r>
              <a:rPr lang="en-GB" sz="2200" dirty="0">
                <a:latin typeface="Times New Roman" panose="02020603050405020304" pitchFamily="18" charset="0"/>
                <a:cs typeface="Times New Roman" panose="02020603050405020304" pitchFamily="18" charset="0"/>
              </a:rPr>
              <a:t>Fuzzification Module − It transforms the system inputs, which are crisp numbers, into fuzzy sets. </a:t>
            </a:r>
            <a:endParaRPr lang="en-GB" sz="2200" dirty="0" smtClean="0">
              <a:latin typeface="Times New Roman" panose="02020603050405020304" pitchFamily="18" charset="0"/>
              <a:cs typeface="Times New Roman" panose="02020603050405020304" pitchFamily="18" charset="0"/>
            </a:endParaRPr>
          </a:p>
          <a:p>
            <a:pPr marL="0" indent="0">
              <a:buNone/>
            </a:pPr>
            <a:r>
              <a:rPr lang="en-GB" sz="2200" dirty="0">
                <a:latin typeface="Times New Roman" panose="02020603050405020304" pitchFamily="18" charset="0"/>
                <a:cs typeface="Times New Roman" panose="02020603050405020304" pitchFamily="18" charset="0"/>
              </a:rPr>
              <a:t>Knowledge Base − It stores IF-THEN rules provided by experts.</a:t>
            </a:r>
          </a:p>
          <a:p>
            <a:pPr marL="0" indent="0">
              <a:buNone/>
            </a:pPr>
            <a:r>
              <a:rPr lang="en-GB" sz="2200" dirty="0">
                <a:latin typeface="Times New Roman" panose="02020603050405020304" pitchFamily="18" charset="0"/>
                <a:cs typeface="Times New Roman" panose="02020603050405020304" pitchFamily="18" charset="0"/>
              </a:rPr>
              <a:t>Inference Engine − It simulates the human reasoning process by making fuzzy inference on the inputs and IF-THEN rules.</a:t>
            </a:r>
          </a:p>
          <a:p>
            <a:pPr marL="0" indent="0">
              <a:buNone/>
            </a:pPr>
            <a:r>
              <a:rPr lang="en-GB" sz="2200" dirty="0">
                <a:latin typeface="Times New Roman" panose="02020603050405020304" pitchFamily="18" charset="0"/>
                <a:cs typeface="Times New Roman" panose="02020603050405020304" pitchFamily="18" charset="0"/>
              </a:rPr>
              <a:t>Defuzzification Module − It transforms the fuzzy set obtained by the inference engine into a crisp value</a:t>
            </a:r>
            <a:r>
              <a:rPr lang="en-GB" sz="2600" dirty="0">
                <a:latin typeface="Times New Roman" panose="02020603050405020304" pitchFamily="18" charset="0"/>
                <a:cs typeface="Times New Roman" panose="02020603050405020304" pitchFamily="18" charset="0"/>
              </a:rPr>
              <a:t>.</a:t>
            </a:r>
          </a:p>
          <a:p>
            <a:endParaRPr lang="en-GB" sz="26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31</a:t>
            </a:fld>
            <a:endParaRPr lang="en-US"/>
          </a:p>
        </p:txBody>
      </p:sp>
    </p:spTree>
    <p:extLst>
      <p:ext uri="{BB962C8B-B14F-4D97-AF65-F5344CB8AC3E}">
        <p14:creationId xmlns:p14="http://schemas.microsoft.com/office/powerpoint/2010/main" val="37567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IN" b="1" dirty="0">
                <a:latin typeface="Times New Roman" pitchFamily="18" charset="0"/>
                <a:cs typeface="Times New Roman" pitchFamily="18" charset="0"/>
              </a:rPr>
              <a:t>Fuzzy System MCQ</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2.What </a:t>
            </a:r>
            <a:r>
              <a:rPr lang="en-GB" sz="2000" dirty="0">
                <a:latin typeface="Times New Roman" panose="02020603050405020304" pitchFamily="18" charset="0"/>
                <a:cs typeface="Times New Roman" panose="02020603050405020304" pitchFamily="18" charset="0"/>
              </a:rPr>
              <a:t>is the responsibility of fuzzy inference engine?</a:t>
            </a:r>
          </a:p>
          <a:p>
            <a:pPr marL="0" indent="0">
              <a:buNone/>
            </a:pPr>
            <a:r>
              <a:rPr lang="en-GB" sz="2000" dirty="0">
                <a:latin typeface="Times New Roman" panose="02020603050405020304" pitchFamily="18" charset="0"/>
                <a:cs typeface="Times New Roman" panose="02020603050405020304" pitchFamily="18" charset="0"/>
              </a:rPr>
              <a:t>a. Convert inputs into appropriate fuzzy sets.</a:t>
            </a:r>
          </a:p>
          <a:p>
            <a:pPr marL="0" indent="0">
              <a:buNone/>
            </a:pPr>
            <a:r>
              <a:rPr lang="en-GB" sz="2000" dirty="0">
                <a:latin typeface="Times New Roman" panose="02020603050405020304" pitchFamily="18" charset="0"/>
                <a:cs typeface="Times New Roman" panose="02020603050405020304" pitchFamily="18" charset="0"/>
              </a:rPr>
              <a:t>b. Form the rules of fuzzy rule base.</a:t>
            </a:r>
          </a:p>
          <a:p>
            <a:pPr marL="0" indent="0">
              <a:buNone/>
            </a:pPr>
            <a:r>
              <a:rPr lang="en-GB" sz="2000" dirty="0">
                <a:latin typeface="Times New Roman" panose="02020603050405020304" pitchFamily="18" charset="0"/>
                <a:cs typeface="Times New Roman" panose="02020603050405020304" pitchFamily="18" charset="0"/>
              </a:rPr>
              <a:t>c. Evaluate the control rule stored in a fuzzy rule base.</a:t>
            </a:r>
          </a:p>
          <a:p>
            <a:pPr marL="0" indent="0">
              <a:buNone/>
            </a:pPr>
            <a:r>
              <a:rPr lang="en-GB" sz="2000" dirty="0">
                <a:latin typeface="Times New Roman" panose="02020603050405020304" pitchFamily="18" charset="0"/>
                <a:cs typeface="Times New Roman" panose="02020603050405020304" pitchFamily="18" charset="0"/>
              </a:rPr>
              <a:t>d. Convert fuzzy output in crisp value</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c</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 fuzzy system, main role of fuzzy </a:t>
            </a:r>
            <a:r>
              <a:rPr lang="en-GB" sz="2000" dirty="0">
                <a:latin typeface="Times New Roman" panose="02020603050405020304" pitchFamily="18" charset="0"/>
                <a:cs typeface="Times New Roman" panose="02020603050405020304" pitchFamily="18" charset="0"/>
              </a:rPr>
              <a:t>inference </a:t>
            </a:r>
            <a:r>
              <a:rPr lang="en-GB" sz="2000" dirty="0" smtClean="0">
                <a:latin typeface="Times New Roman" panose="02020603050405020304" pitchFamily="18" charset="0"/>
                <a:cs typeface="Times New Roman" panose="02020603050405020304" pitchFamily="18" charset="0"/>
              </a:rPr>
              <a:t>engine is evaluate </a:t>
            </a:r>
            <a:r>
              <a:rPr lang="en-GB" sz="2000" dirty="0">
                <a:latin typeface="Times New Roman" panose="02020603050405020304" pitchFamily="18" charset="0"/>
                <a:cs typeface="Times New Roman" panose="02020603050405020304" pitchFamily="18" charset="0"/>
              </a:rPr>
              <a:t>the control rule stored in a fuzzy rule base.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32</a:t>
            </a:fld>
            <a:endParaRPr lang="en-US"/>
          </a:p>
        </p:txBody>
      </p:sp>
    </p:spTree>
    <p:extLst>
      <p:ext uri="{BB962C8B-B14F-4D97-AF65-F5344CB8AC3E}">
        <p14:creationId xmlns:p14="http://schemas.microsoft.com/office/powerpoint/2010/main" val="262905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7367-0FDF-4BB1-80A8-8BBB2D2913D5}"/>
              </a:ext>
            </a:extLst>
          </p:cNvPr>
          <p:cNvSpPr>
            <a:spLocks noGrp="1"/>
          </p:cNvSpPr>
          <p:nvPr>
            <p:ph type="title"/>
          </p:nvPr>
        </p:nvSpPr>
        <p:spPr>
          <a:xfrm>
            <a:off x="2195736" y="274638"/>
            <a:ext cx="6491064" cy="1089695"/>
          </a:xfrm>
        </p:spPr>
        <p:txBody>
          <a:bodyPr/>
          <a:lstStyle/>
          <a:p>
            <a:r>
              <a:rPr lang="en-IN" b="1" dirty="0">
                <a:latin typeface="Times New Roman" pitchFamily="18" charset="0"/>
                <a:cs typeface="Times New Roman" pitchFamily="18" charset="0"/>
              </a:rPr>
              <a:t>Concept of Fuzzy Set</a:t>
            </a:r>
            <a:endParaRPr lang="en-IN" dirty="0"/>
          </a:p>
        </p:txBody>
      </p:sp>
      <p:pic>
        <p:nvPicPr>
          <p:cNvPr id="6" name="Content Placeholder 5">
            <a:extLst>
              <a:ext uri="{FF2B5EF4-FFF2-40B4-BE49-F238E27FC236}">
                <a16:creationId xmlns:a16="http://schemas.microsoft.com/office/drawing/2014/main" id="{163032ED-6238-467A-B63B-F852569E19F0}"/>
              </a:ext>
            </a:extLst>
          </p:cNvPr>
          <p:cNvPicPr>
            <a:picLocks noGrp="1" noChangeAspect="1"/>
          </p:cNvPicPr>
          <p:nvPr>
            <p:ph idx="1"/>
          </p:nvPr>
        </p:nvPicPr>
        <p:blipFill>
          <a:blip r:embed="rId2"/>
          <a:stretch>
            <a:fillRect/>
          </a:stretch>
        </p:blipFill>
        <p:spPr>
          <a:xfrm>
            <a:off x="827584" y="1639529"/>
            <a:ext cx="7488832" cy="4525963"/>
          </a:xfrm>
          <a:prstGeom prst="rect">
            <a:avLst/>
          </a:prstGeom>
        </p:spPr>
      </p:pic>
      <p:sp>
        <p:nvSpPr>
          <p:cNvPr id="4" name="Footer Placeholder 3">
            <a:extLst>
              <a:ext uri="{FF2B5EF4-FFF2-40B4-BE49-F238E27FC236}">
                <a16:creationId xmlns:a16="http://schemas.microsoft.com/office/drawing/2014/main" id="{90A23495-395B-4F6A-8F8D-1C244A86E6B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847CD3C-65CC-4056-A6AF-5AAB6E275CE2}"/>
              </a:ext>
            </a:extLst>
          </p:cNvPr>
          <p:cNvSpPr>
            <a:spLocks noGrp="1"/>
          </p:cNvSpPr>
          <p:nvPr>
            <p:ph type="sldNum" sz="quarter" idx="12"/>
          </p:nvPr>
        </p:nvSpPr>
        <p:spPr/>
        <p:txBody>
          <a:bodyPr/>
          <a:lstStyle/>
          <a:p>
            <a:fld id="{BB055922-87EB-483D-8474-2C9330A0D922}" type="slidenum">
              <a:rPr lang="en-US" smtClean="0"/>
              <a:t>33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7006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b="1" dirty="0">
                <a:latin typeface="Times New Roman" pitchFamily="18" charset="0"/>
                <a:cs typeface="Times New Roman" pitchFamily="18" charset="0"/>
              </a:rPr>
              <a:t>Concept of Fuzzy Set</a:t>
            </a:r>
            <a:endParaRPr lang="en-GB" dirty="0"/>
          </a:p>
        </p:txBody>
      </p:sp>
      <p:pic>
        <p:nvPicPr>
          <p:cNvPr id="6" name="Content Placeholder 5"/>
          <p:cNvPicPr>
            <a:picLocks noGrp="1" noChangeAspect="1"/>
          </p:cNvPicPr>
          <p:nvPr>
            <p:ph idx="1"/>
          </p:nvPr>
        </p:nvPicPr>
        <p:blipFill>
          <a:blip r:embed="rId2"/>
          <a:stretch>
            <a:fillRect/>
          </a:stretch>
        </p:blipFill>
        <p:spPr>
          <a:xfrm>
            <a:off x="1547664" y="1916832"/>
            <a:ext cx="6768752" cy="1083781"/>
          </a:xfrm>
          <a:prstGeom prst="rect">
            <a:avLst/>
          </a:prstGeo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34</a:t>
            </a:fld>
            <a:endParaRPr lang="en-US"/>
          </a:p>
        </p:txBody>
      </p:sp>
      <p:pic>
        <p:nvPicPr>
          <p:cNvPr id="7" name="Picture 6"/>
          <p:cNvPicPr>
            <a:picLocks noChangeAspect="1"/>
          </p:cNvPicPr>
          <p:nvPr/>
        </p:nvPicPr>
        <p:blipFill>
          <a:blip r:embed="rId3"/>
          <a:stretch>
            <a:fillRect/>
          </a:stretch>
        </p:blipFill>
        <p:spPr>
          <a:xfrm>
            <a:off x="1619672" y="3212976"/>
            <a:ext cx="6552728" cy="2115576"/>
          </a:xfrm>
          <a:prstGeom prst="rect">
            <a:avLst/>
          </a:prstGeom>
        </p:spPr>
      </p:pic>
    </p:spTree>
    <p:extLst>
      <p:ext uri="{BB962C8B-B14F-4D97-AF65-F5344CB8AC3E}">
        <p14:creationId xmlns:p14="http://schemas.microsoft.com/office/powerpoint/2010/main" val="17925837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59E8-6704-4DA0-9E16-143A4C82B965}"/>
              </a:ext>
            </a:extLst>
          </p:cNvPr>
          <p:cNvSpPr>
            <a:spLocks noGrp="1"/>
          </p:cNvSpPr>
          <p:nvPr>
            <p:ph type="title"/>
          </p:nvPr>
        </p:nvSpPr>
        <p:spPr/>
        <p:txBody>
          <a:bodyPr/>
          <a:lstStyle/>
          <a:p>
            <a:r>
              <a:rPr lang="en-IN" b="1" dirty="0">
                <a:latin typeface="Times New Roman" pitchFamily="18" charset="0"/>
                <a:cs typeface="Times New Roman" pitchFamily="18" charset="0"/>
              </a:rPr>
              <a:t>Example</a:t>
            </a:r>
          </a:p>
        </p:txBody>
      </p:sp>
      <p:pic>
        <p:nvPicPr>
          <p:cNvPr id="6" name="Content Placeholder 5">
            <a:extLst>
              <a:ext uri="{FF2B5EF4-FFF2-40B4-BE49-F238E27FC236}">
                <a16:creationId xmlns:a16="http://schemas.microsoft.com/office/drawing/2014/main" id="{4F2BA1EA-11FB-4444-896D-01A0337EB317}"/>
              </a:ext>
            </a:extLst>
          </p:cNvPr>
          <p:cNvPicPr>
            <a:picLocks noGrp="1" noChangeAspect="1"/>
          </p:cNvPicPr>
          <p:nvPr>
            <p:ph idx="1"/>
          </p:nvPr>
        </p:nvPicPr>
        <p:blipFill>
          <a:blip r:embed="rId2"/>
          <a:stretch>
            <a:fillRect/>
          </a:stretch>
        </p:blipFill>
        <p:spPr>
          <a:xfrm>
            <a:off x="509587" y="1658144"/>
            <a:ext cx="8124825" cy="4410075"/>
          </a:xfrm>
          <a:prstGeom prst="rect">
            <a:avLst/>
          </a:prstGeom>
        </p:spPr>
      </p:pic>
      <p:sp>
        <p:nvSpPr>
          <p:cNvPr id="4" name="Footer Placeholder 3">
            <a:extLst>
              <a:ext uri="{FF2B5EF4-FFF2-40B4-BE49-F238E27FC236}">
                <a16:creationId xmlns:a16="http://schemas.microsoft.com/office/drawing/2014/main" id="{3910B658-150A-4F12-B8E8-157651CDB23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2BE340-454E-496F-BF1F-B3BFBE9D6F0E}"/>
              </a:ext>
            </a:extLst>
          </p:cNvPr>
          <p:cNvSpPr>
            <a:spLocks noGrp="1"/>
          </p:cNvSpPr>
          <p:nvPr>
            <p:ph type="sldNum" sz="quarter" idx="12"/>
          </p:nvPr>
        </p:nvSpPr>
        <p:spPr/>
        <p:txBody>
          <a:bodyPr/>
          <a:lstStyle/>
          <a:p>
            <a:fld id="{BB055922-87EB-483D-8474-2C9330A0D922}" type="slidenum">
              <a:rPr lang="en-US" smtClean="0"/>
              <a:t>35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76684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FC3-FE57-49EE-B013-A6EEA87D6002}"/>
              </a:ext>
            </a:extLst>
          </p:cNvPr>
          <p:cNvSpPr>
            <a:spLocks noGrp="1"/>
          </p:cNvSpPr>
          <p:nvPr>
            <p:ph type="title"/>
          </p:nvPr>
        </p:nvSpPr>
        <p:spPr>
          <a:xfrm>
            <a:off x="2051720" y="274638"/>
            <a:ext cx="6635080" cy="1095374"/>
          </a:xfrm>
        </p:spPr>
        <p:txBody>
          <a:bodyPr/>
          <a:lstStyle/>
          <a:p>
            <a:r>
              <a:rPr lang="en-IN" b="1" dirty="0">
                <a:latin typeface="Times New Roman" pitchFamily="18" charset="0"/>
                <a:cs typeface="Times New Roman" pitchFamily="18" charset="0"/>
              </a:rPr>
              <a:t>Crisp vs Fuzzy Set</a:t>
            </a:r>
          </a:p>
        </p:txBody>
      </p:sp>
      <p:pic>
        <p:nvPicPr>
          <p:cNvPr id="8" name="Content Placeholder 7">
            <a:extLst>
              <a:ext uri="{FF2B5EF4-FFF2-40B4-BE49-F238E27FC236}">
                <a16:creationId xmlns:a16="http://schemas.microsoft.com/office/drawing/2014/main" id="{ADA47246-7AF2-4294-80DF-2E145AB636EB}"/>
              </a:ext>
            </a:extLst>
          </p:cNvPr>
          <p:cNvPicPr>
            <a:picLocks noGrp="1" noChangeAspect="1"/>
          </p:cNvPicPr>
          <p:nvPr>
            <p:ph idx="1"/>
          </p:nvPr>
        </p:nvPicPr>
        <p:blipFill>
          <a:blip r:embed="rId2"/>
          <a:stretch>
            <a:fillRect/>
          </a:stretch>
        </p:blipFill>
        <p:spPr>
          <a:xfrm>
            <a:off x="1343024" y="1968934"/>
            <a:ext cx="7477447" cy="4477645"/>
          </a:xfrm>
          <a:prstGeom prst="rect">
            <a:avLst/>
          </a:prstGeom>
        </p:spPr>
      </p:pic>
      <p:sp>
        <p:nvSpPr>
          <p:cNvPr id="4" name="Footer Placeholder 3">
            <a:extLst>
              <a:ext uri="{FF2B5EF4-FFF2-40B4-BE49-F238E27FC236}">
                <a16:creationId xmlns:a16="http://schemas.microsoft.com/office/drawing/2014/main" id="{9236D2BD-78AD-4BA5-A39E-44F99D333E5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B47EF52-E6E2-490F-8546-50B98B67B95F}"/>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1960094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FBCF-415A-44B1-86C1-1B8136531A04}"/>
              </a:ext>
            </a:extLst>
          </p:cNvPr>
          <p:cNvSpPr>
            <a:spLocks noGrp="1"/>
          </p:cNvSpPr>
          <p:nvPr>
            <p:ph type="title"/>
          </p:nvPr>
        </p:nvSpPr>
        <p:spPr>
          <a:xfrm>
            <a:off x="2305244" y="274638"/>
            <a:ext cx="6381555" cy="1050367"/>
          </a:xfrm>
        </p:spPr>
        <p:txBody>
          <a:bodyPr/>
          <a:lstStyle/>
          <a:p>
            <a:r>
              <a:rPr lang="en-IN" b="1" dirty="0">
                <a:latin typeface="Times New Roman" pitchFamily="18" charset="0"/>
                <a:cs typeface="Times New Roman" pitchFamily="18" charset="0"/>
              </a:rPr>
              <a:t>Crisp vs Fuzzy Set</a:t>
            </a:r>
            <a:endParaRPr lang="en-IN" dirty="0"/>
          </a:p>
        </p:txBody>
      </p:sp>
      <p:pic>
        <p:nvPicPr>
          <p:cNvPr id="7" name="Content Placeholder 6">
            <a:extLst>
              <a:ext uri="{FF2B5EF4-FFF2-40B4-BE49-F238E27FC236}">
                <a16:creationId xmlns:a16="http://schemas.microsoft.com/office/drawing/2014/main" id="{E0E3FC8A-0B2F-4A8A-8241-56FF974AF3F1}"/>
              </a:ext>
            </a:extLst>
          </p:cNvPr>
          <p:cNvPicPr>
            <a:picLocks noGrp="1" noChangeAspect="1"/>
          </p:cNvPicPr>
          <p:nvPr>
            <p:ph idx="1"/>
          </p:nvPr>
        </p:nvPicPr>
        <p:blipFill>
          <a:blip r:embed="rId2"/>
          <a:stretch>
            <a:fillRect/>
          </a:stretch>
        </p:blipFill>
        <p:spPr>
          <a:xfrm>
            <a:off x="1002812" y="1600200"/>
            <a:ext cx="7138375" cy="4525963"/>
          </a:xfrm>
          <a:prstGeom prst="rect">
            <a:avLst/>
          </a:prstGeom>
        </p:spPr>
      </p:pic>
      <p:sp>
        <p:nvSpPr>
          <p:cNvPr id="4" name="Footer Placeholder 3">
            <a:extLst>
              <a:ext uri="{FF2B5EF4-FFF2-40B4-BE49-F238E27FC236}">
                <a16:creationId xmlns:a16="http://schemas.microsoft.com/office/drawing/2014/main" id="{CEF2850E-6282-49E7-BDCB-DC6E525A7E8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7D0A032-51B2-435F-BED4-F2D0B929BCF1}"/>
              </a:ext>
            </a:extLst>
          </p:cNvPr>
          <p:cNvSpPr>
            <a:spLocks noGrp="1"/>
          </p:cNvSpPr>
          <p:nvPr>
            <p:ph type="sldNum" sz="quarter" idx="12"/>
          </p:nvPr>
        </p:nvSpPr>
        <p:spPr/>
        <p:txBody>
          <a:bodyPr/>
          <a:lstStyle/>
          <a:p>
            <a:fld id="{BB055922-87EB-483D-8474-2C9330A0D922}" type="slidenum">
              <a:rPr lang="en-US" smtClean="0"/>
              <a:t>37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07140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525A-5D89-4EEF-85E5-A98E73E61D9D}"/>
              </a:ext>
            </a:extLst>
          </p:cNvPr>
          <p:cNvSpPr>
            <a:spLocks noGrp="1"/>
          </p:cNvSpPr>
          <p:nvPr>
            <p:ph type="title"/>
          </p:nvPr>
        </p:nvSpPr>
        <p:spPr>
          <a:xfrm>
            <a:off x="2123728" y="274638"/>
            <a:ext cx="6563072" cy="1138138"/>
          </a:xfrm>
        </p:spPr>
        <p:txBody>
          <a:bodyPr>
            <a:normAutofit fontScale="90000"/>
          </a:bodyPr>
          <a:lstStyle/>
          <a:p>
            <a:r>
              <a:rPr lang="en-IN" b="1" dirty="0">
                <a:latin typeface="Times New Roman" pitchFamily="18" charset="0"/>
                <a:cs typeface="Times New Roman" pitchFamily="18" charset="0"/>
              </a:rPr>
              <a:t>Course Evaluation in Crisp Way</a:t>
            </a:r>
            <a:endParaRPr lang="en-IN" dirty="0"/>
          </a:p>
        </p:txBody>
      </p:sp>
      <p:pic>
        <p:nvPicPr>
          <p:cNvPr id="6" name="Content Placeholder 5">
            <a:extLst>
              <a:ext uri="{FF2B5EF4-FFF2-40B4-BE49-F238E27FC236}">
                <a16:creationId xmlns:a16="http://schemas.microsoft.com/office/drawing/2014/main" id="{6B3F727E-02E1-4B9D-946A-37CE39242120}"/>
              </a:ext>
            </a:extLst>
          </p:cNvPr>
          <p:cNvPicPr>
            <a:picLocks noGrp="1" noChangeAspect="1"/>
          </p:cNvPicPr>
          <p:nvPr>
            <p:ph idx="1"/>
          </p:nvPr>
        </p:nvPicPr>
        <p:blipFill>
          <a:blip r:embed="rId2"/>
          <a:stretch>
            <a:fillRect/>
          </a:stretch>
        </p:blipFill>
        <p:spPr>
          <a:xfrm>
            <a:off x="1866900" y="1778435"/>
            <a:ext cx="6377508" cy="3738797"/>
          </a:xfrm>
          <a:prstGeom prst="rect">
            <a:avLst/>
          </a:prstGeom>
        </p:spPr>
      </p:pic>
      <p:sp>
        <p:nvSpPr>
          <p:cNvPr id="4" name="Footer Placeholder 3">
            <a:extLst>
              <a:ext uri="{FF2B5EF4-FFF2-40B4-BE49-F238E27FC236}">
                <a16:creationId xmlns:a16="http://schemas.microsoft.com/office/drawing/2014/main" id="{A0BA543A-1154-4F07-AF31-3A0732F2A57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47181A9-8995-4F52-8A98-C56362C77DD7}"/>
              </a:ext>
            </a:extLst>
          </p:cNvPr>
          <p:cNvSpPr>
            <a:spLocks noGrp="1"/>
          </p:cNvSpPr>
          <p:nvPr>
            <p:ph type="sldNum" sz="quarter" idx="12"/>
          </p:nvPr>
        </p:nvSpPr>
        <p:spPr/>
        <p:txBody>
          <a:bodyPr/>
          <a:lstStyle/>
          <a:p>
            <a:fld id="{BB055922-87EB-483D-8474-2C9330A0D922}" type="slidenum">
              <a:rPr lang="en-US" smtClean="0"/>
              <a:t>38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059672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2E24-634F-4BDC-A809-67EA6261EF47}"/>
              </a:ext>
            </a:extLst>
          </p:cNvPr>
          <p:cNvSpPr>
            <a:spLocks noGrp="1"/>
          </p:cNvSpPr>
          <p:nvPr>
            <p:ph type="title"/>
          </p:nvPr>
        </p:nvSpPr>
        <p:spPr>
          <a:xfrm>
            <a:off x="2195736" y="274638"/>
            <a:ext cx="6491064" cy="1210146"/>
          </a:xfrm>
        </p:spPr>
        <p:txBody>
          <a:bodyPr>
            <a:normAutofit fontScale="90000"/>
          </a:bodyPr>
          <a:lstStyle/>
          <a:p>
            <a:r>
              <a:rPr lang="en-IN" b="1" dirty="0">
                <a:latin typeface="Times New Roman" pitchFamily="18" charset="0"/>
                <a:cs typeface="Times New Roman" pitchFamily="18" charset="0"/>
              </a:rPr>
              <a:t>Course Evaluation in Crisp Way</a:t>
            </a:r>
            <a:endParaRPr lang="en-IN" dirty="0"/>
          </a:p>
        </p:txBody>
      </p:sp>
      <p:pic>
        <p:nvPicPr>
          <p:cNvPr id="6" name="Content Placeholder 5">
            <a:extLst>
              <a:ext uri="{FF2B5EF4-FFF2-40B4-BE49-F238E27FC236}">
                <a16:creationId xmlns:a16="http://schemas.microsoft.com/office/drawing/2014/main" id="{43FD474C-71F3-4887-9006-81458D9EB995}"/>
              </a:ext>
            </a:extLst>
          </p:cNvPr>
          <p:cNvPicPr>
            <a:picLocks noGrp="1" noChangeAspect="1"/>
          </p:cNvPicPr>
          <p:nvPr>
            <p:ph idx="1"/>
          </p:nvPr>
        </p:nvPicPr>
        <p:blipFill>
          <a:blip r:embed="rId2"/>
          <a:stretch>
            <a:fillRect/>
          </a:stretch>
        </p:blipFill>
        <p:spPr>
          <a:xfrm>
            <a:off x="828675" y="1959410"/>
            <a:ext cx="7486650" cy="3886200"/>
          </a:xfrm>
          <a:prstGeom prst="rect">
            <a:avLst/>
          </a:prstGeom>
        </p:spPr>
      </p:pic>
      <p:sp>
        <p:nvSpPr>
          <p:cNvPr id="4" name="Footer Placeholder 3">
            <a:extLst>
              <a:ext uri="{FF2B5EF4-FFF2-40B4-BE49-F238E27FC236}">
                <a16:creationId xmlns:a16="http://schemas.microsoft.com/office/drawing/2014/main" id="{1A91EDD8-6F95-473C-8FAB-51443D6CE69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31131E5-EDA3-4C91-8BC5-1EFE1248B1E4}"/>
              </a:ext>
            </a:extLst>
          </p:cNvPr>
          <p:cNvSpPr>
            <a:spLocks noGrp="1"/>
          </p:cNvSpPr>
          <p:nvPr>
            <p:ph type="sldNum" sz="quarter" idx="12"/>
          </p:nvPr>
        </p:nvSpPr>
        <p:spPr/>
        <p:txBody>
          <a:bodyPr/>
          <a:lstStyle/>
          <a:p>
            <a:fld id="{BB055922-87EB-483D-8474-2C9330A0D922}" type="slidenum">
              <a:rPr lang="en-US" smtClean="0"/>
              <a:t>39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85635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smtClean="0"/>
              <a:t>Reference </a:t>
            </a:r>
            <a:r>
              <a:rPr lang="en-US" sz="1700" b="1" dirty="0"/>
              <a:t>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a:t>
            </a:r>
            <a:r>
              <a:rPr lang="en-US" sz="1700" b="1" dirty="0" smtClean="0"/>
              <a:t>Outcome</a:t>
            </a:r>
            <a:r>
              <a:rPr lang="en-US" sz="1700" b="1" dirty="0"/>
              <a:t>:</a:t>
            </a:r>
            <a:r>
              <a:rPr lang="en-US" sz="1700" dirty="0"/>
              <a:t> After completion of course, student will be able to:</a:t>
            </a:r>
            <a:endParaRPr lang="en-IN" sz="1700" dirty="0"/>
          </a:p>
          <a:p>
            <a:pPr lvl="0"/>
            <a:r>
              <a:rPr lang="en-US" sz="1700" dirty="0"/>
              <a:t>CO1: Understand basics of Soft Computing including Artificial Neural Networks, Fuzzy Logic and Genetic Algorithms.</a:t>
            </a:r>
            <a:endParaRPr lang="en-IN" sz="1700" dirty="0"/>
          </a:p>
          <a:p>
            <a:pPr lvl="0"/>
            <a:r>
              <a:rPr lang="en-US" sz="1700" dirty="0"/>
              <a:t>CO2: Demonstrate the ability to develop some familiarity with current research problems and research methods in Soft Computing by working on a research or design project.</a:t>
            </a:r>
            <a:endParaRPr lang="en-IN" sz="1700" dirty="0"/>
          </a:p>
          <a:p>
            <a:pPr lvl="0"/>
            <a:r>
              <a:rPr lang="en-US" sz="1700" dirty="0"/>
              <a:t>CO3: Understand about the fundamental theory and concepts of neural networks, neuro modeling, several neural networks paradigms and its applications.</a:t>
            </a:r>
            <a:endParaRPr lang="en-IN" sz="1700" dirty="0"/>
          </a:p>
          <a:p>
            <a:pPr lvl="0"/>
            <a:r>
              <a:rPr lang="en-US" sz="1700" dirty="0"/>
              <a:t>CO4: Design and implement the concepts of knowledge using fuzzy inference systems and other machine intelligence applications.</a:t>
            </a:r>
            <a:endParaRPr lang="en-IN" sz="1700" dirty="0"/>
          </a:p>
          <a:p>
            <a:pPr lvl="0"/>
            <a:r>
              <a:rPr lang="en-US" sz="1700" dirty="0"/>
              <a:t>CO5: Identify an evolutionary computing paradigm known as genetic algorithms and its applications to engineering optimization problems.</a:t>
            </a:r>
            <a:endParaRPr lang="en-IN" sz="1700" dirty="0"/>
          </a:p>
        </p:txBody>
      </p:sp>
    </p:spTree>
    <p:extLst>
      <p:ext uri="{BB962C8B-B14F-4D97-AF65-F5344CB8AC3E}">
        <p14:creationId xmlns:p14="http://schemas.microsoft.com/office/powerpoint/2010/main" val="567309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D00F-F68E-44AE-8B35-2A7228B31AB3}"/>
              </a:ext>
            </a:extLst>
          </p:cNvPr>
          <p:cNvSpPr>
            <a:spLocks noGrp="1"/>
          </p:cNvSpPr>
          <p:nvPr>
            <p:ph type="title"/>
          </p:nvPr>
        </p:nvSpPr>
        <p:spPr>
          <a:xfrm>
            <a:off x="2305244" y="274638"/>
            <a:ext cx="6381555" cy="1210146"/>
          </a:xfrm>
        </p:spPr>
        <p:txBody>
          <a:bodyPr>
            <a:normAutofit fontScale="90000"/>
          </a:bodyPr>
          <a:lstStyle/>
          <a:p>
            <a:r>
              <a:rPr lang="en-IN" b="1" dirty="0">
                <a:latin typeface="Times New Roman" pitchFamily="18" charset="0"/>
                <a:cs typeface="Times New Roman" pitchFamily="18" charset="0"/>
              </a:rPr>
              <a:t>Course Evaluation in Fuzzy Way</a:t>
            </a:r>
            <a:endParaRPr lang="en-IN" dirty="0"/>
          </a:p>
        </p:txBody>
      </p:sp>
      <p:pic>
        <p:nvPicPr>
          <p:cNvPr id="6" name="Content Placeholder 5">
            <a:extLst>
              <a:ext uri="{FF2B5EF4-FFF2-40B4-BE49-F238E27FC236}">
                <a16:creationId xmlns:a16="http://schemas.microsoft.com/office/drawing/2014/main" id="{D229C9FB-CA58-401F-8EEA-FC527C3A843D}"/>
              </a:ext>
            </a:extLst>
          </p:cNvPr>
          <p:cNvPicPr>
            <a:picLocks noGrp="1" noChangeAspect="1"/>
          </p:cNvPicPr>
          <p:nvPr>
            <p:ph idx="1"/>
          </p:nvPr>
        </p:nvPicPr>
        <p:blipFill>
          <a:blip r:embed="rId2"/>
          <a:stretch>
            <a:fillRect/>
          </a:stretch>
        </p:blipFill>
        <p:spPr>
          <a:xfrm>
            <a:off x="1043608" y="2060848"/>
            <a:ext cx="7419975" cy="3409950"/>
          </a:xfrm>
          <a:prstGeom prst="rect">
            <a:avLst/>
          </a:prstGeom>
        </p:spPr>
      </p:pic>
      <p:sp>
        <p:nvSpPr>
          <p:cNvPr id="4" name="Footer Placeholder 3">
            <a:extLst>
              <a:ext uri="{FF2B5EF4-FFF2-40B4-BE49-F238E27FC236}">
                <a16:creationId xmlns:a16="http://schemas.microsoft.com/office/drawing/2014/main" id="{EDE857B1-527C-4F8E-8010-8DB897A2147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8F0C2B2-6640-4D96-92B7-514978C3E8DB}"/>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37586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7287-A985-4CB8-9D8D-112C39CD4089}"/>
              </a:ext>
            </a:extLst>
          </p:cNvPr>
          <p:cNvSpPr>
            <a:spLocks noGrp="1"/>
          </p:cNvSpPr>
          <p:nvPr>
            <p:ph type="title"/>
          </p:nvPr>
        </p:nvSpPr>
        <p:spPr>
          <a:xfrm>
            <a:off x="2483768" y="274638"/>
            <a:ext cx="6203032" cy="968073"/>
          </a:xfrm>
        </p:spPr>
        <p:txBody>
          <a:bodyPr/>
          <a:lstStyle/>
          <a:p>
            <a:r>
              <a:rPr lang="en-IN" sz="4000" b="1" dirty="0">
                <a:latin typeface="Times New Roman" pitchFamily="18" charset="0"/>
                <a:cs typeface="Times New Roman" pitchFamily="18" charset="0"/>
              </a:rPr>
              <a:t>Membership</a:t>
            </a:r>
            <a:r>
              <a:rPr lang="en-IN" dirty="0"/>
              <a:t> </a:t>
            </a:r>
            <a:r>
              <a:rPr lang="en-IN" sz="4000" b="1" dirty="0">
                <a:latin typeface="Times New Roman" pitchFamily="18" charset="0"/>
                <a:cs typeface="Times New Roman" pitchFamily="18" charset="0"/>
              </a:rPr>
              <a:t>Function</a:t>
            </a:r>
          </a:p>
        </p:txBody>
      </p:sp>
      <p:sp>
        <p:nvSpPr>
          <p:cNvPr id="3" name="Content Placeholder 2">
            <a:extLst>
              <a:ext uri="{FF2B5EF4-FFF2-40B4-BE49-F238E27FC236}">
                <a16:creationId xmlns:a16="http://schemas.microsoft.com/office/drawing/2014/main" id="{CCDBC725-721F-479A-83FB-297869607D8C}"/>
              </a:ext>
            </a:extLst>
          </p:cNvPr>
          <p:cNvSpPr>
            <a:spLocks noGrp="1"/>
          </p:cNvSpPr>
          <p:nvPr>
            <p:ph idx="1"/>
          </p:nvPr>
        </p:nvSpPr>
        <p:spPr/>
        <p:txBody>
          <a:bodyPr/>
          <a:lstStyle/>
          <a:p>
            <a:pPr marL="0" indent="0">
              <a:buNone/>
            </a:pPr>
            <a:endParaRPr lang="en-IN" dirty="0"/>
          </a:p>
        </p:txBody>
      </p:sp>
      <p:sp>
        <p:nvSpPr>
          <p:cNvPr id="4" name="Footer Placeholder 3">
            <a:extLst>
              <a:ext uri="{FF2B5EF4-FFF2-40B4-BE49-F238E27FC236}">
                <a16:creationId xmlns:a16="http://schemas.microsoft.com/office/drawing/2014/main" id="{81BB906C-4704-4C0C-A7EB-0ECDB5ECBE1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758B0F-E66B-4C10-9557-0AC9848A292F}"/>
              </a:ext>
            </a:extLst>
          </p:cNvPr>
          <p:cNvSpPr>
            <a:spLocks noGrp="1"/>
          </p:cNvSpPr>
          <p:nvPr>
            <p:ph type="sldNum" sz="quarter" idx="12"/>
          </p:nvPr>
        </p:nvSpPr>
        <p:spPr/>
        <p:txBody>
          <a:bodyPr/>
          <a:lstStyle/>
          <a:p>
            <a:fld id="{BB055922-87EB-483D-8474-2C9330A0D922}" type="slidenum">
              <a:rPr lang="en-US" smtClean="0"/>
              <a:t>41</a:t>
            </a:fld>
            <a:endParaRPr lang="en-US"/>
          </a:p>
        </p:txBody>
      </p:sp>
      <p:pic>
        <p:nvPicPr>
          <p:cNvPr id="7" name="Picture 6">
            <a:extLst>
              <a:ext uri="{FF2B5EF4-FFF2-40B4-BE49-F238E27FC236}">
                <a16:creationId xmlns:a16="http://schemas.microsoft.com/office/drawing/2014/main" id="{A340E107-8BE4-4446-833E-8CBF042BCD7E}"/>
              </a:ext>
            </a:extLst>
          </p:cNvPr>
          <p:cNvPicPr>
            <a:picLocks noChangeAspect="1"/>
          </p:cNvPicPr>
          <p:nvPr/>
        </p:nvPicPr>
        <p:blipFill>
          <a:blip r:embed="rId2"/>
          <a:stretch>
            <a:fillRect/>
          </a:stretch>
        </p:blipFill>
        <p:spPr>
          <a:xfrm>
            <a:off x="471487" y="1628474"/>
            <a:ext cx="8201025" cy="405441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034959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620688"/>
            <a:ext cx="7992888" cy="5735662"/>
          </a:xfrm>
        </p:spPr>
        <p:txBody>
          <a:bodyPr/>
          <a:lstStyle/>
          <a:p>
            <a:pPr marL="0" indent="0">
              <a:buNone/>
            </a:pP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embership </a:t>
            </a:r>
            <a:r>
              <a:rPr lang="en-GB" sz="2000" dirty="0">
                <a:latin typeface="Times New Roman" panose="02020603050405020304" pitchFamily="18" charset="0"/>
                <a:cs typeface="Times New Roman" panose="02020603050405020304" pitchFamily="18" charset="0"/>
              </a:rPr>
              <a:t>function represents the degree of truth in fuzzy </a:t>
            </a:r>
            <a:r>
              <a:rPr lang="en-GB" sz="2000" dirty="0" smtClean="0">
                <a:latin typeface="Times New Roman" panose="02020603050405020304" pitchFamily="18" charset="0"/>
                <a:cs typeface="Times New Roman" panose="02020603050405020304" pitchFamily="18" charset="0"/>
              </a:rPr>
              <a:t>logic</a:t>
            </a:r>
            <a:r>
              <a:rPr lang="en-GB" dirty="0"/>
              <a:t> </a:t>
            </a:r>
            <a:r>
              <a:rPr lang="en-GB" sz="2000" dirty="0" smtClean="0">
                <a:latin typeface="Times New Roman" panose="02020603050405020304" pitchFamily="18" charset="0"/>
                <a:cs typeface="Times New Roman" panose="02020603050405020304" pitchFamily="18" charset="0"/>
              </a:rPr>
              <a:t>and </a:t>
            </a:r>
            <a:r>
              <a:rPr lang="en-GB" sz="2000" dirty="0">
                <a:latin typeface="Times New Roman" panose="02020603050405020304" pitchFamily="18" charset="0"/>
                <a:cs typeface="Times New Roman" panose="02020603050405020304" pitchFamily="18" charset="0"/>
              </a:rPr>
              <a:t>characterize fuzziness (i.e., all the information in fuzzy set), whether the elements in fuzzy sets are discrete or </a:t>
            </a:r>
            <a:r>
              <a:rPr lang="en-GB" sz="2000" dirty="0" smtClean="0">
                <a:latin typeface="Times New Roman" panose="02020603050405020304" pitchFamily="18" charset="0"/>
                <a:cs typeface="Times New Roman" panose="02020603050405020304" pitchFamily="18" charset="0"/>
              </a:rPr>
              <a:t>continuous. It is </a:t>
            </a:r>
            <a:r>
              <a:rPr lang="en-GB" sz="2000" dirty="0">
                <a:latin typeface="Times New Roman" panose="02020603050405020304" pitchFamily="18" charset="0"/>
                <a:cs typeface="Times New Roman" panose="02020603050405020304" pitchFamily="18" charset="0"/>
              </a:rPr>
              <a:t>represented by graphical forms</a:t>
            </a:r>
            <a:r>
              <a:rPr lang="en-GB" dirty="0"/>
              <a:t>.</a:t>
            </a:r>
            <a:endParaRPr lang="en-GB" sz="2000" dirty="0">
              <a:latin typeface="Times New Roman" panose="02020603050405020304" pitchFamily="18" charset="0"/>
              <a:cs typeface="Times New Roman" panose="02020603050405020304" pitchFamily="18" charset="0"/>
            </a:endParaRPr>
          </a:p>
          <a:p>
            <a:pPr marL="0" indent="0">
              <a:buNone/>
            </a:pPr>
            <a:endParaRPr lang="en-GB" dirty="0"/>
          </a:p>
          <a:p>
            <a:pPr marL="0" indent="0">
              <a:buNone/>
            </a:pPr>
            <a:r>
              <a:rPr lang="en-GB" dirty="0"/>
              <a:t/>
            </a:r>
            <a:br>
              <a:rPr lang="en-GB" dirty="0"/>
            </a:br>
            <a:endParaRPr lang="en-GB" dirty="0" smtClean="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42</a:t>
            </a:fld>
            <a:endParaRPr lang="en-US"/>
          </a:p>
        </p:txBody>
      </p:sp>
      <p:pic>
        <p:nvPicPr>
          <p:cNvPr id="1030" name="Picture 6" descr="Membership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564904"/>
            <a:ext cx="3973983" cy="233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2258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A</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fuzzy set </a:t>
            </a:r>
            <a:r>
              <a:rPr lang="en-GB" sz="2000" i="1" dirty="0">
                <a:latin typeface="Times New Roman" panose="02020603050405020304" pitchFamily="18" charset="0"/>
                <a:cs typeface="Times New Roman" panose="02020603050405020304" pitchFamily="18" charset="0"/>
              </a:rPr>
              <a:t>Ã</a:t>
            </a:r>
            <a:r>
              <a:rPr lang="en-GB" sz="2000" dirty="0">
                <a:latin typeface="Times New Roman" panose="02020603050405020304" pitchFamily="18" charset="0"/>
                <a:cs typeface="Times New Roman" panose="02020603050405020304" pitchFamily="18" charset="0"/>
              </a:rPr>
              <a:t> in the universe of </a:t>
            </a:r>
            <a:r>
              <a:rPr lang="en-GB" sz="2000" dirty="0" smtClean="0">
                <a:latin typeface="Times New Roman" panose="02020603050405020304" pitchFamily="18" charset="0"/>
                <a:cs typeface="Times New Roman" panose="02020603050405020304" pitchFamily="18" charset="0"/>
              </a:rPr>
              <a:t>information</a:t>
            </a:r>
            <a:r>
              <a:rPr lang="en-GB" sz="2000" dirty="0">
                <a:latin typeface="Times New Roman" panose="02020603050405020304" pitchFamily="18" charset="0"/>
                <a:cs typeface="Times New Roman" panose="02020603050405020304" pitchFamily="18" charset="0"/>
              </a:rPr>
              <a:t> </a:t>
            </a:r>
            <a:r>
              <a:rPr lang="en-GB" sz="2000" i="1" dirty="0">
                <a:latin typeface="Times New Roman" panose="02020603050405020304" pitchFamily="18" charset="0"/>
                <a:cs typeface="Times New Roman" panose="02020603050405020304" pitchFamily="18" charset="0"/>
              </a:rPr>
              <a:t>U</a:t>
            </a:r>
            <a:r>
              <a:rPr lang="en-GB" sz="2000" dirty="0">
                <a:latin typeface="Times New Roman" panose="02020603050405020304" pitchFamily="18" charset="0"/>
                <a:cs typeface="Times New Roman" panose="02020603050405020304" pitchFamily="18" charset="0"/>
              </a:rPr>
              <a:t> can be defined as a set of ordered pairs and it can be represented </a:t>
            </a:r>
            <a:r>
              <a:rPr lang="en-GB" sz="2000" dirty="0" smtClean="0">
                <a:latin typeface="Times New Roman" panose="02020603050405020304" pitchFamily="18" charset="0"/>
                <a:cs typeface="Times New Roman" panose="02020603050405020304" pitchFamily="18" charset="0"/>
              </a:rPr>
              <a:t>mathematically </a:t>
            </a:r>
            <a:r>
              <a:rPr lang="en-GB" sz="2000" dirty="0">
                <a:latin typeface="Times New Roman" panose="02020603050405020304" pitchFamily="18" charset="0"/>
                <a:cs typeface="Times New Roman" panose="02020603050405020304" pitchFamily="18" charset="0"/>
              </a:rPr>
              <a:t>as </a:t>
            </a:r>
            <a:r>
              <a:rPr lang="en-GB" sz="2000" dirty="0" smtClean="0">
                <a:latin typeface="Times New Roman" panose="02020603050405020304" pitchFamily="18" charset="0"/>
                <a:cs typeface="Times New Roman" panose="02020603050405020304" pitchFamily="18" charset="0"/>
              </a:rPr>
              <a:t>−</a:t>
            </a:r>
          </a:p>
          <a:p>
            <a:pPr marL="0" indent="0">
              <a:buNone/>
            </a:pPr>
            <a:r>
              <a:rPr lang="es-ES" dirty="0" smtClean="0"/>
              <a:t>	 </a:t>
            </a:r>
            <a:r>
              <a:rPr lang="en-GB" i="1" dirty="0">
                <a:latin typeface="Times New Roman" panose="02020603050405020304" pitchFamily="18" charset="0"/>
                <a:cs typeface="Times New Roman" panose="02020603050405020304" pitchFamily="18" charset="0"/>
              </a:rPr>
              <a:t>Ã </a:t>
            </a:r>
            <a:r>
              <a:rPr lang="es-ES" dirty="0" smtClean="0"/>
              <a:t>={(y, μ</a:t>
            </a:r>
            <a:r>
              <a:rPr lang="en-GB" sz="2000" i="1" dirty="0">
                <a:latin typeface="Times New Roman" panose="02020603050405020304" pitchFamily="18" charset="0"/>
                <a:cs typeface="Times New Roman" panose="02020603050405020304" pitchFamily="18" charset="0"/>
              </a:rPr>
              <a:t> Ã</a:t>
            </a:r>
            <a:r>
              <a:rPr lang="es-ES" dirty="0" smtClean="0"/>
              <a:t>(y</a:t>
            </a:r>
            <a:r>
              <a:rPr lang="es-ES" dirty="0"/>
              <a:t>))|</a:t>
            </a:r>
            <a:r>
              <a:rPr lang="es-ES" dirty="0" err="1"/>
              <a:t>y∈U</a:t>
            </a:r>
            <a:r>
              <a:rPr lang="es-ES" dirty="0" smtClean="0"/>
              <a:t>}</a:t>
            </a:r>
          </a:p>
          <a:p>
            <a:pPr marL="0" indent="0">
              <a:buNone/>
            </a:pPr>
            <a:r>
              <a:rPr lang="es-ES" sz="2000" dirty="0"/>
              <a:t/>
            </a:r>
            <a:br>
              <a:rPr lang="es-ES" sz="2000" dirty="0"/>
            </a:b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43</a:t>
            </a:fld>
            <a:endParaRPr lang="en-US"/>
          </a:p>
        </p:txBody>
      </p:sp>
      <p:pic>
        <p:nvPicPr>
          <p:cNvPr id="8" name="Picture 7"/>
          <p:cNvPicPr>
            <a:picLocks noChangeAspect="1"/>
          </p:cNvPicPr>
          <p:nvPr/>
        </p:nvPicPr>
        <p:blipFill>
          <a:blip r:embed="rId2"/>
          <a:stretch>
            <a:fillRect/>
          </a:stretch>
        </p:blipFill>
        <p:spPr>
          <a:xfrm>
            <a:off x="1246691" y="2492896"/>
            <a:ext cx="6631722" cy="3024336"/>
          </a:xfrm>
          <a:prstGeom prst="rect">
            <a:avLst/>
          </a:prstGeom>
        </p:spPr>
      </p:pic>
    </p:spTree>
    <p:extLst>
      <p:ext uri="{BB962C8B-B14F-4D97-AF65-F5344CB8AC3E}">
        <p14:creationId xmlns:p14="http://schemas.microsoft.com/office/powerpoint/2010/main" val="34934314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DF34-264F-4ED2-8549-D3BAF961BF78}"/>
              </a:ext>
            </a:extLst>
          </p:cNvPr>
          <p:cNvSpPr>
            <a:spLocks noGrp="1"/>
          </p:cNvSpPr>
          <p:nvPr>
            <p:ph type="title"/>
          </p:nvPr>
        </p:nvSpPr>
        <p:spPr/>
        <p:txBody>
          <a:bodyPr/>
          <a:lstStyle/>
          <a:p>
            <a:r>
              <a:rPr lang="en-IN" sz="40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F971813A-7CFB-48B7-B9C8-F310726EBFEA}"/>
              </a:ext>
            </a:extLst>
          </p:cNvPr>
          <p:cNvPicPr>
            <a:picLocks noGrp="1" noChangeAspect="1"/>
          </p:cNvPicPr>
          <p:nvPr>
            <p:ph idx="1"/>
          </p:nvPr>
        </p:nvPicPr>
        <p:blipFill>
          <a:blip r:embed="rId2"/>
          <a:stretch>
            <a:fillRect/>
          </a:stretch>
        </p:blipFill>
        <p:spPr>
          <a:xfrm>
            <a:off x="604837" y="2578535"/>
            <a:ext cx="7934325" cy="2647950"/>
          </a:xfrm>
          <a:prstGeom prst="rect">
            <a:avLst/>
          </a:prstGeom>
        </p:spPr>
      </p:pic>
      <p:sp>
        <p:nvSpPr>
          <p:cNvPr id="4" name="Footer Placeholder 3">
            <a:extLst>
              <a:ext uri="{FF2B5EF4-FFF2-40B4-BE49-F238E27FC236}">
                <a16:creationId xmlns:a16="http://schemas.microsoft.com/office/drawing/2014/main" id="{4876DD43-6DB3-4538-908E-772C1785161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DCA6FB-4FC3-4D28-847E-B932199997EE}"/>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0724901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Fuzzy Set MCQ</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229600" cy="5145435"/>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1.The </a:t>
            </a:r>
            <a:r>
              <a:rPr lang="en-US" sz="2000" dirty="0">
                <a:latin typeface="Times New Roman" panose="02020603050405020304" pitchFamily="18" charset="0"/>
                <a:cs typeface="Times New Roman" panose="02020603050405020304" pitchFamily="18" charset="0"/>
              </a:rPr>
              <a:t>values of the </a:t>
            </a:r>
            <a:r>
              <a:rPr lang="en-US" sz="2000" dirty="0" smtClean="0">
                <a:latin typeface="Times New Roman" panose="02020603050405020304" pitchFamily="18" charset="0"/>
                <a:cs typeface="Times New Roman" panose="02020603050405020304" pitchFamily="18" charset="0"/>
              </a:rPr>
              <a:t>fuzzy set </a:t>
            </a:r>
            <a:r>
              <a:rPr lang="en-US" sz="2000" dirty="0">
                <a:latin typeface="Times New Roman" panose="02020603050405020304" pitchFamily="18" charset="0"/>
                <a:cs typeface="Times New Roman" panose="02020603050405020304" pitchFamily="18" charset="0"/>
              </a:rPr>
              <a:t>membership is represented by ___________</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Discrete </a:t>
            </a:r>
            <a:r>
              <a:rPr lang="en-US" sz="2000" dirty="0" smtClean="0">
                <a:latin typeface="Times New Roman" panose="02020603050405020304" pitchFamily="18" charset="0"/>
                <a:cs typeface="Times New Roman" panose="02020603050405020304" pitchFamily="18" charset="0"/>
              </a:rPr>
              <a:t>Set                                 b</a:t>
            </a:r>
            <a:r>
              <a:rPr lang="en-US" sz="2000" dirty="0">
                <a:latin typeface="Times New Roman" panose="02020603050405020304" pitchFamily="18" charset="0"/>
                <a:cs typeface="Times New Roman" panose="02020603050405020304" pitchFamily="18" charset="0"/>
              </a:rPr>
              <a:t>) Degree of truth</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a:t>
            </a:r>
            <a:r>
              <a:rPr lang="en-US" sz="2000" dirty="0" smtClean="0">
                <a:latin typeface="Times New Roman" panose="02020603050405020304" pitchFamily="18" charset="0"/>
                <a:cs typeface="Times New Roman" panose="02020603050405020304" pitchFamily="18" charset="0"/>
              </a:rPr>
              <a:t>Probabilities                                d</a:t>
            </a:r>
            <a:r>
              <a:rPr lang="en-US" sz="2000" dirty="0">
                <a:latin typeface="Times New Roman" panose="02020603050405020304" pitchFamily="18" charset="0"/>
                <a:cs typeface="Times New Roman" panose="02020603050405020304" pitchFamily="18" charset="0"/>
              </a:rPr>
              <a:t>) Both Degree of truth &amp; </a:t>
            </a:r>
            <a:r>
              <a:rPr lang="en-US" sz="2000" dirty="0" smtClean="0">
                <a:latin typeface="Times New Roman" panose="02020603050405020304" pitchFamily="18" charset="0"/>
                <a:cs typeface="Times New Roman" panose="02020603050405020304" pitchFamily="18" charset="0"/>
              </a:rPr>
              <a:t>Probabilities</a:t>
            </a:r>
          </a:p>
          <a:p>
            <a:pPr marL="0" indent="0">
              <a:buNone/>
            </a:pPr>
            <a:r>
              <a:rPr lang="en-US" sz="2000" dirty="0" err="1" smtClean="0">
                <a:latin typeface="Times New Roman" panose="02020603050405020304" pitchFamily="18" charset="0"/>
                <a:cs typeface="Times New Roman" panose="02020603050405020304" pitchFamily="18" charset="0"/>
              </a:rPr>
              <a:t>Ans</a:t>
            </a:r>
            <a:r>
              <a:rPr lang="en-US" sz="2000" dirty="0" smtClean="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Explanation: Both Probabilities and degree of truth ranges between 0 – 1.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Fuzzy Set theory defines fuzzy operators. Choose the fuzzy operators from the following.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AND   b</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OR    c</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NOT    d</a:t>
            </a:r>
            <a:r>
              <a:rPr lang="en-US" sz="2000" dirty="0">
                <a:latin typeface="Times New Roman" panose="02020603050405020304" pitchFamily="18" charset="0"/>
                <a:cs typeface="Times New Roman" panose="02020603050405020304" pitchFamily="18" charset="0"/>
              </a:rPr>
              <a:t>) All of the </a:t>
            </a:r>
            <a:r>
              <a:rPr lang="en-US" sz="2000" dirty="0" smtClean="0">
                <a:latin typeface="Times New Roman" panose="02020603050405020304" pitchFamily="18" charset="0"/>
                <a:cs typeface="Times New Roman" panose="02020603050405020304" pitchFamily="18" charset="0"/>
              </a:rPr>
              <a:t>mentioned</a:t>
            </a:r>
          </a:p>
          <a:p>
            <a:pPr marL="0" indent="0">
              <a:buNone/>
            </a:pPr>
            <a:r>
              <a:rPr lang="en-US" sz="2000" dirty="0" smtClean="0">
                <a:latin typeface="Times New Roman" panose="02020603050405020304" pitchFamily="18" charset="0"/>
                <a:cs typeface="Times New Roman" panose="02020603050405020304" pitchFamily="18" charset="0"/>
              </a:rPr>
              <a:t>Ans:-</a:t>
            </a:r>
            <a:r>
              <a:rPr lang="en-US" sz="2000" dirty="0">
                <a:latin typeface="Times New Roman" panose="02020603050405020304" pitchFamily="18" charset="0"/>
                <a:cs typeface="Times New Roman" panose="02020603050405020304" pitchFamily="18" charset="0"/>
              </a:rPr>
              <a:t>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Explanation: The AND, OR, and NOT operators of Boolean logic exist in fuzzy logic, usually defined as the minimum, maximum, and complement;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45</a:t>
            </a:fld>
            <a:endParaRPr lang="en-US"/>
          </a:p>
        </p:txBody>
      </p:sp>
    </p:spTree>
    <p:extLst>
      <p:ext uri="{BB962C8B-B14F-4D97-AF65-F5344CB8AC3E}">
        <p14:creationId xmlns:p14="http://schemas.microsoft.com/office/powerpoint/2010/main" val="22693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Fuzzy Set </a:t>
            </a:r>
            <a:r>
              <a:rPr lang="en-US" dirty="0" smtClean="0">
                <a:latin typeface="Times New Roman" panose="02020603050405020304" pitchFamily="18" charset="0"/>
                <a:cs typeface="Times New Roman" panose="02020603050405020304" pitchFamily="18" charset="0"/>
              </a:rPr>
              <a:t>MCQ practice</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1.The </a:t>
            </a:r>
            <a:r>
              <a:rPr lang="en-US" sz="2000" dirty="0">
                <a:latin typeface="Times New Roman" panose="02020603050405020304" pitchFamily="18" charset="0"/>
                <a:cs typeface="Times New Roman" panose="02020603050405020304" pitchFamily="18" charset="0"/>
              </a:rPr>
              <a:t>truth values of Crisp set and fuzzy set is __________</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 Either 0 or 1, between 0 &amp; 1   (b) Between 0 &amp; 1, either 0 or 1</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 Between 0 &amp; 1, between 0 &amp; 1 (d) Either 0 or 1, either 0 or </a:t>
            </a:r>
            <a:r>
              <a:rPr lang="en-US" sz="2000" dirty="0" smtClean="0">
                <a:latin typeface="Times New Roman" panose="02020603050405020304" pitchFamily="18" charset="0"/>
                <a:cs typeface="Times New Roman" panose="02020603050405020304" pitchFamily="18" charset="0"/>
              </a:rPr>
              <a:t>1.</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Ans:- (a) </a:t>
            </a:r>
            <a:r>
              <a:rPr lang="en-US" sz="2000" dirty="0">
                <a:latin typeface="Times New Roman" panose="02020603050405020304" pitchFamily="18" charset="0"/>
                <a:cs typeface="Times New Roman" panose="02020603050405020304" pitchFamily="18" charset="0"/>
              </a:rPr>
              <a:t>Either 0 or 1, between 0 &amp; 1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Explanation:-</a:t>
            </a:r>
            <a:r>
              <a:rPr lang="en-GB" dirty="0"/>
              <a:t> </a:t>
            </a:r>
            <a:r>
              <a:rPr lang="en-GB" sz="1800" dirty="0">
                <a:latin typeface="Times New Roman" panose="02020603050405020304" pitchFamily="18" charset="0"/>
                <a:cs typeface="Times New Roman" panose="02020603050405020304" pitchFamily="18" charset="0"/>
              </a:rPr>
              <a:t>A fuzzy set is a class of objects with a continuum of grades of membership. Such a set is characterized by a membership </a:t>
            </a:r>
            <a:r>
              <a:rPr lang="en-GB" sz="1800" dirty="0" smtClean="0">
                <a:latin typeface="Times New Roman" panose="02020603050405020304" pitchFamily="18" charset="0"/>
                <a:cs typeface="Times New Roman" panose="02020603050405020304" pitchFamily="18" charset="0"/>
              </a:rPr>
              <a:t>function </a:t>
            </a:r>
            <a:r>
              <a:rPr lang="en-GB" sz="1800" dirty="0">
                <a:latin typeface="Times New Roman" panose="02020603050405020304" pitchFamily="18" charset="0"/>
                <a:cs typeface="Times New Roman" panose="02020603050405020304" pitchFamily="18" charset="0"/>
              </a:rPr>
              <a:t>which assigns to each object a grade of membership ranging between zero and one</a:t>
            </a:r>
            <a:r>
              <a:rPr lang="en-GB" sz="1800" dirty="0" smtClean="0">
                <a:latin typeface="Times New Roman" panose="02020603050405020304" pitchFamily="18" charset="0"/>
                <a:cs typeface="Times New Roman" panose="02020603050405020304" pitchFamily="18" charset="0"/>
              </a:rPr>
              <a:t>.</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2.A </a:t>
            </a:r>
            <a:r>
              <a:rPr lang="en-GB" sz="1800" dirty="0">
                <a:latin typeface="Times New Roman" panose="02020603050405020304" pitchFamily="18" charset="0"/>
                <a:cs typeface="Times New Roman" panose="02020603050405020304" pitchFamily="18" charset="0"/>
              </a:rPr>
              <a:t>set is defined as A= {(a1,0), (a2,0), (a3,1), (a4,0), (a5,1)}.</a:t>
            </a:r>
          </a:p>
          <a:p>
            <a:pPr>
              <a:buAutoNum type="alphaLcParenBoth"/>
            </a:pPr>
            <a:r>
              <a:rPr lang="en-GB" sz="1800" dirty="0" smtClean="0">
                <a:latin typeface="Times New Roman" panose="02020603050405020304" pitchFamily="18" charset="0"/>
                <a:cs typeface="Times New Roman" panose="02020603050405020304" pitchFamily="18" charset="0"/>
              </a:rPr>
              <a:t>It </a:t>
            </a:r>
            <a:r>
              <a:rPr lang="en-GB" sz="1800" dirty="0">
                <a:latin typeface="Times New Roman" panose="02020603050405020304" pitchFamily="18" charset="0"/>
                <a:cs typeface="Times New Roman" panose="02020603050405020304" pitchFamily="18" charset="0"/>
              </a:rPr>
              <a:t>is a crisp set</a:t>
            </a:r>
            <a:r>
              <a:rPr lang="en-GB" sz="1800" dirty="0" smtClean="0">
                <a:latin typeface="Times New Roman" panose="02020603050405020304" pitchFamily="18" charset="0"/>
                <a:cs typeface="Times New Roman" panose="02020603050405020304" pitchFamily="18" charset="0"/>
              </a:rPr>
              <a:t>.                    (b)It </a:t>
            </a:r>
            <a:r>
              <a:rPr lang="en-GB" sz="1800" dirty="0">
                <a:latin typeface="Times New Roman" panose="02020603050405020304" pitchFamily="18" charset="0"/>
                <a:cs typeface="Times New Roman" panose="02020603050405020304" pitchFamily="18" charset="0"/>
              </a:rPr>
              <a:t>is a fuzzy set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 </a:t>
            </a:r>
            <a:endParaRPr lang="en-GB" sz="1800" dirty="0" smtClean="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(c) Both </a:t>
            </a:r>
            <a:r>
              <a:rPr lang="en-GB" sz="1800" dirty="0">
                <a:latin typeface="Times New Roman" panose="02020603050405020304" pitchFamily="18" charset="0"/>
                <a:cs typeface="Times New Roman" panose="02020603050405020304" pitchFamily="18" charset="0"/>
              </a:rPr>
              <a:t>(a) and (b) true</a:t>
            </a:r>
            <a:r>
              <a:rPr lang="en-GB" sz="1800" dirty="0" smtClean="0">
                <a:latin typeface="Times New Roman" panose="02020603050405020304" pitchFamily="18" charset="0"/>
                <a:cs typeface="Times New Roman" panose="02020603050405020304" pitchFamily="18" charset="0"/>
              </a:rPr>
              <a:t>.          (d) </a:t>
            </a:r>
            <a:r>
              <a:rPr lang="en-GB" sz="1800" dirty="0">
                <a:latin typeface="Times New Roman" panose="02020603050405020304" pitchFamily="18" charset="0"/>
                <a:cs typeface="Times New Roman" panose="02020603050405020304" pitchFamily="18" charset="0"/>
              </a:rPr>
              <a:t>Both (a) and (b) are not true.</a:t>
            </a:r>
          </a:p>
          <a:p>
            <a:pPr marL="0" indent="0">
              <a:buNone/>
            </a:pPr>
            <a:r>
              <a:rPr lang="en-GB" sz="1800" dirty="0">
                <a:latin typeface="Times New Roman" panose="02020603050405020304" pitchFamily="18" charset="0"/>
                <a:cs typeface="Times New Roman" panose="02020603050405020304" pitchFamily="18" charset="0"/>
              </a:rPr>
              <a:t>A</a:t>
            </a:r>
            <a:r>
              <a:rPr lang="en-GB" sz="1800" dirty="0" smtClean="0">
                <a:latin typeface="Times New Roman" panose="02020603050405020304" pitchFamily="18" charset="0"/>
                <a:cs typeface="Times New Roman" panose="02020603050405020304" pitchFamily="18" charset="0"/>
              </a:rPr>
              <a:t>nswer</a:t>
            </a:r>
            <a:r>
              <a:rPr lang="en-GB" sz="1800" dirty="0">
                <a:latin typeface="Times New Roman" panose="02020603050405020304" pitchFamily="18" charset="0"/>
                <a:cs typeface="Times New Roman" panose="02020603050405020304" pitchFamily="18" charset="0"/>
              </a:rPr>
              <a:t>: a, b, c</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46</a:t>
            </a:fld>
            <a:endParaRPr lang="en-US"/>
          </a:p>
        </p:txBody>
      </p:sp>
    </p:spTree>
    <p:extLst>
      <p:ext uri="{BB962C8B-B14F-4D97-AF65-F5344CB8AC3E}">
        <p14:creationId xmlns:p14="http://schemas.microsoft.com/office/powerpoint/2010/main" val="28411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D7F6-8F75-4EE5-83F4-7E65CB1043FD}"/>
              </a:ext>
            </a:extLst>
          </p:cNvPr>
          <p:cNvSpPr>
            <a:spLocks noGrp="1"/>
          </p:cNvSpPr>
          <p:nvPr>
            <p:ph type="title"/>
          </p:nvPr>
        </p:nvSpPr>
        <p:spPr>
          <a:xfrm>
            <a:off x="2411760" y="274638"/>
            <a:ext cx="6275040" cy="1210146"/>
          </a:xfrm>
        </p:spPr>
        <p:txBody>
          <a:bodyPr>
            <a:normAutofit fontScale="90000"/>
          </a:bodyPr>
          <a:lstStyle/>
          <a:p>
            <a:r>
              <a:rPr lang="en-IN" sz="4000" b="1" dirty="0">
                <a:latin typeface="Times New Roman" pitchFamily="18" charset="0"/>
                <a:cs typeface="Times New Roman" pitchFamily="18" charset="0"/>
              </a:rPr>
              <a:t>Membership function with discrete Membership values</a:t>
            </a:r>
          </a:p>
        </p:txBody>
      </p:sp>
      <p:pic>
        <p:nvPicPr>
          <p:cNvPr id="7" name="Content Placeholder 6">
            <a:extLst>
              <a:ext uri="{FF2B5EF4-FFF2-40B4-BE49-F238E27FC236}">
                <a16:creationId xmlns:a16="http://schemas.microsoft.com/office/drawing/2014/main" id="{971FA682-3BD7-43A4-800B-D036A7A57D21}"/>
              </a:ext>
            </a:extLst>
          </p:cNvPr>
          <p:cNvPicPr>
            <a:picLocks noGrp="1" noChangeAspect="1"/>
          </p:cNvPicPr>
          <p:nvPr>
            <p:ph idx="1"/>
          </p:nvPr>
        </p:nvPicPr>
        <p:blipFill>
          <a:blip r:embed="rId2"/>
          <a:stretch>
            <a:fillRect/>
          </a:stretch>
        </p:blipFill>
        <p:spPr>
          <a:xfrm>
            <a:off x="552450" y="1701313"/>
            <a:ext cx="8039100" cy="4343400"/>
          </a:xfrm>
          <a:prstGeom prst="rect">
            <a:avLst/>
          </a:prstGeom>
        </p:spPr>
      </p:pic>
      <p:sp>
        <p:nvSpPr>
          <p:cNvPr id="4" name="Footer Placeholder 3">
            <a:extLst>
              <a:ext uri="{FF2B5EF4-FFF2-40B4-BE49-F238E27FC236}">
                <a16:creationId xmlns:a16="http://schemas.microsoft.com/office/drawing/2014/main" id="{2963FB08-C5EA-43FA-AE1A-CA9AC83FEC0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8B631A9-1593-4F2E-9809-19D7754AB2D3}"/>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76165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B65F-8B0B-408B-9CFC-3A827825EBBF}"/>
              </a:ext>
            </a:extLst>
          </p:cNvPr>
          <p:cNvSpPr>
            <a:spLocks noGrp="1"/>
          </p:cNvSpPr>
          <p:nvPr>
            <p:ph type="title"/>
          </p:nvPr>
        </p:nvSpPr>
        <p:spPr>
          <a:xfrm>
            <a:off x="2076798" y="274638"/>
            <a:ext cx="6610002" cy="1095375"/>
          </a:xfrm>
        </p:spPr>
        <p:txBody>
          <a:bodyPr>
            <a:normAutofit fontScale="90000"/>
          </a:bodyPr>
          <a:lstStyle/>
          <a:p>
            <a:r>
              <a:rPr lang="en-IN" sz="4400" b="1" dirty="0" smtClean="0">
                <a:latin typeface="Times New Roman" pitchFamily="18" charset="0"/>
                <a:cs typeface="Times New Roman" pitchFamily="18" charset="0"/>
              </a:rPr>
              <a:t>Membership </a:t>
            </a:r>
            <a:r>
              <a:rPr lang="en-IN" sz="4400" b="1" dirty="0">
                <a:latin typeface="Times New Roman" pitchFamily="18" charset="0"/>
                <a:cs typeface="Times New Roman" pitchFamily="18" charset="0"/>
              </a:rPr>
              <a:t>function with Continuous Membership values</a:t>
            </a:r>
            <a:endParaRPr lang="en-IN" dirty="0"/>
          </a:p>
        </p:txBody>
      </p:sp>
      <p:pic>
        <p:nvPicPr>
          <p:cNvPr id="6" name="Content Placeholder 5">
            <a:extLst>
              <a:ext uri="{FF2B5EF4-FFF2-40B4-BE49-F238E27FC236}">
                <a16:creationId xmlns:a16="http://schemas.microsoft.com/office/drawing/2014/main" id="{36A8D266-DBB7-4A5D-82F1-6BFFB742CC52}"/>
              </a:ext>
            </a:extLst>
          </p:cNvPr>
          <p:cNvPicPr>
            <a:picLocks noGrp="1" noChangeAspect="1"/>
          </p:cNvPicPr>
          <p:nvPr>
            <p:ph idx="1"/>
          </p:nvPr>
        </p:nvPicPr>
        <p:blipFill>
          <a:blip r:embed="rId2"/>
          <a:stretch>
            <a:fillRect/>
          </a:stretch>
        </p:blipFill>
        <p:spPr>
          <a:xfrm>
            <a:off x="776287" y="1801019"/>
            <a:ext cx="7591425" cy="4124325"/>
          </a:xfrm>
          <a:prstGeom prst="rect">
            <a:avLst/>
          </a:prstGeom>
        </p:spPr>
      </p:pic>
      <p:sp>
        <p:nvSpPr>
          <p:cNvPr id="4" name="Footer Placeholder 3">
            <a:extLst>
              <a:ext uri="{FF2B5EF4-FFF2-40B4-BE49-F238E27FC236}">
                <a16:creationId xmlns:a16="http://schemas.microsoft.com/office/drawing/2014/main" id="{049AE251-CE40-471B-B908-17E5406DB8F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9FC79F-D442-4F68-A746-8141F35BEA4F}"/>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832235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b="1" dirty="0" smtClean="0">
                <a:latin typeface="Times New Roman" pitchFamily="18" charset="0"/>
                <a:cs typeface="Times New Roman" pitchFamily="18" charset="0"/>
              </a:rPr>
              <a:t>Fuzzy Set Membership function MCQ</a:t>
            </a:r>
            <a:endParaRPr lang="en-GB" sz="3200"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 </a:t>
            </a:r>
            <a:r>
              <a:rPr lang="en-GB" sz="2000" dirty="0">
                <a:latin typeface="Times New Roman" panose="02020603050405020304" pitchFamily="18" charset="0"/>
                <a:cs typeface="Times New Roman" panose="02020603050405020304" pitchFamily="18" charset="0"/>
              </a:rPr>
              <a:t>In the membership function graph, x-axis represents?</a:t>
            </a:r>
          </a:p>
          <a:p>
            <a:pPr marL="0" indent="0">
              <a:buNone/>
            </a:pPr>
            <a:r>
              <a:rPr lang="en-GB" sz="2000" dirty="0">
                <a:latin typeface="Times New Roman" panose="02020603050405020304" pitchFamily="18" charset="0"/>
                <a:cs typeface="Times New Roman" panose="02020603050405020304" pitchFamily="18" charset="0"/>
              </a:rPr>
              <a:t>a. a universe of discourse</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the degrees of membership in the [0, 1] interval.</a:t>
            </a:r>
          </a:p>
          <a:p>
            <a:pPr marL="0" indent="0">
              <a:buNone/>
            </a:pPr>
            <a:r>
              <a:rPr lang="en-GB" sz="2000" dirty="0">
                <a:latin typeface="Times New Roman" panose="02020603050405020304" pitchFamily="18" charset="0"/>
                <a:cs typeface="Times New Roman" panose="02020603050405020304" pitchFamily="18" charset="0"/>
              </a:rPr>
              <a:t>c. the degrees of discourse</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the universe of membership</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Ans:- a</a:t>
            </a:r>
          </a:p>
          <a:p>
            <a:pPr marL="0" indent="0">
              <a:buNone/>
            </a:pPr>
            <a:r>
              <a:rPr lang="en-GB" sz="2000" dirty="0" smtClean="0">
                <a:latin typeface="Times New Roman" panose="02020603050405020304" pitchFamily="18" charset="0"/>
                <a:cs typeface="Times New Roman" panose="02020603050405020304" pitchFamily="18" charset="0"/>
              </a:rPr>
              <a:t>	x </a:t>
            </a:r>
            <a:r>
              <a:rPr lang="en-GB" sz="2000" dirty="0">
                <a:latin typeface="Times New Roman" panose="02020603050405020304" pitchFamily="18" charset="0"/>
                <a:cs typeface="Times New Roman" panose="02020603050405020304" pitchFamily="18" charset="0"/>
              </a:rPr>
              <a:t>axis represents the universe of discourse.</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49</a:t>
            </a:fld>
            <a:endParaRPr lang="en-US"/>
          </a:p>
        </p:txBody>
      </p:sp>
    </p:spTree>
    <p:extLst>
      <p:ext uri="{BB962C8B-B14F-4D97-AF65-F5344CB8AC3E}">
        <p14:creationId xmlns:p14="http://schemas.microsoft.com/office/powerpoint/2010/main" val="18977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lstStyle/>
          <a:p>
            <a:r>
              <a:rPr lang="en-IN" sz="4000" b="1" dirty="0">
                <a:latin typeface="Times New Roman" pitchFamily="18" charset="0"/>
                <a:cs typeface="Times New Roman" pitchFamily="18" charset="0"/>
              </a:rPr>
              <a:t>Fuzzy Logic</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5</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92500" lnSpcReduction="20000"/>
          </a:bodyPr>
          <a:lstStyle/>
          <a:p>
            <a:r>
              <a:rPr lang="en-US" dirty="0"/>
              <a:t>Fuzzy logic is a mathematical language to </a:t>
            </a:r>
            <a:r>
              <a:rPr lang="en-US" b="1" dirty="0">
                <a:solidFill>
                  <a:srgbClr val="002060"/>
                </a:solidFill>
              </a:rPr>
              <a:t>express </a:t>
            </a:r>
            <a:r>
              <a:rPr lang="en-US" dirty="0"/>
              <a:t>something. </a:t>
            </a:r>
            <a:endParaRPr lang="en-US" dirty="0" smtClean="0"/>
          </a:p>
          <a:p>
            <a:r>
              <a:rPr lang="en-US" dirty="0" smtClean="0"/>
              <a:t>This </a:t>
            </a:r>
            <a:r>
              <a:rPr lang="en-US" dirty="0"/>
              <a:t>means it has grammar, syntax, </a:t>
            </a:r>
            <a:r>
              <a:rPr lang="en-US" dirty="0" smtClean="0"/>
              <a:t>and semantics </a:t>
            </a:r>
            <a:r>
              <a:rPr lang="en-US" dirty="0"/>
              <a:t>like a language for communication. </a:t>
            </a:r>
            <a:endParaRPr lang="en-US" dirty="0" smtClean="0"/>
          </a:p>
          <a:p>
            <a:r>
              <a:rPr lang="en-US" dirty="0" smtClean="0"/>
              <a:t>There </a:t>
            </a:r>
            <a:r>
              <a:rPr lang="en-US" dirty="0"/>
              <a:t>are some other mathematical languages also known </a:t>
            </a:r>
            <a:endParaRPr lang="en-US" dirty="0" smtClean="0"/>
          </a:p>
          <a:p>
            <a:pPr lvl="1"/>
            <a:r>
              <a:rPr lang="en-US" dirty="0" smtClean="0"/>
              <a:t>Relational </a:t>
            </a:r>
            <a:r>
              <a:rPr lang="en-US" dirty="0"/>
              <a:t>algebra (operations on sets) </a:t>
            </a:r>
            <a:endParaRPr lang="en-US" dirty="0" smtClean="0"/>
          </a:p>
          <a:p>
            <a:pPr lvl="1"/>
            <a:r>
              <a:rPr lang="en-US" dirty="0" smtClean="0"/>
              <a:t>Boolean </a:t>
            </a:r>
            <a:r>
              <a:rPr lang="en-US" dirty="0"/>
              <a:t>algebra (operations on Boolean variables) </a:t>
            </a:r>
            <a:endParaRPr lang="en-US" dirty="0" smtClean="0"/>
          </a:p>
          <a:p>
            <a:pPr lvl="1"/>
            <a:r>
              <a:rPr lang="en-US" dirty="0" smtClean="0"/>
              <a:t>Predicate </a:t>
            </a:r>
            <a:r>
              <a:rPr lang="en-US" dirty="0"/>
              <a:t>logic (operations on well-formed formulae (WFF), also called predicate propositions) </a:t>
            </a:r>
            <a:endParaRPr lang="en-US" dirty="0" smtClean="0"/>
          </a:p>
          <a:p>
            <a:r>
              <a:rPr lang="en-US" dirty="0" smtClean="0"/>
              <a:t>Fuzzy </a:t>
            </a:r>
            <a:r>
              <a:rPr lang="en-US" dirty="0"/>
              <a:t>logic deals with </a:t>
            </a:r>
            <a:r>
              <a:rPr lang="en-US" b="1" dirty="0">
                <a:solidFill>
                  <a:srgbClr val="FF0000"/>
                </a:solidFill>
              </a:rPr>
              <a:t>Fuzzy set</a:t>
            </a:r>
            <a:endParaRPr lang="en-IN" b="1" dirty="0">
              <a:solidFill>
                <a:srgbClr val="FF0000"/>
              </a:solidFill>
            </a:endParaRPr>
          </a:p>
        </p:txBody>
      </p:sp>
    </p:spTree>
    <p:extLst>
      <p:ext uri="{BB962C8B-B14F-4D97-AF65-F5344CB8AC3E}">
        <p14:creationId xmlns:p14="http://schemas.microsoft.com/office/powerpoint/2010/main" val="331222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04048" y="2060848"/>
            <a:ext cx="1895475" cy="1266825"/>
          </a:xfrm>
          <a:prstGeom prst="rect">
            <a:avLst/>
          </a:prstGeom>
        </p:spPr>
      </p:pic>
      <p:sp>
        <p:nvSpPr>
          <p:cNvPr id="2" name="Title 1"/>
          <p:cNvSpPr>
            <a:spLocks noGrp="1"/>
          </p:cNvSpPr>
          <p:nvPr>
            <p:ph type="title"/>
          </p:nvPr>
        </p:nvSpPr>
        <p:spPr>
          <a:xfrm>
            <a:off x="457200" y="274638"/>
            <a:ext cx="8229600" cy="634082"/>
          </a:xfrm>
        </p:spPr>
        <p:txBody>
          <a:bodyPr>
            <a:normAutofit/>
          </a:bodyPr>
          <a:lstStyle/>
          <a:p>
            <a:pPr algn="l"/>
            <a:r>
              <a:rPr lang="en-IN" sz="3200" b="1" dirty="0">
                <a:latin typeface="Times New Roman" pitchFamily="18" charset="0"/>
                <a:cs typeface="Times New Roman" pitchFamily="18" charset="0"/>
              </a:rPr>
              <a:t>Fuzzy Set Membership function MCQ</a:t>
            </a:r>
            <a:endParaRPr lang="en-GB" sz="3200"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a:t>
            </a:r>
            <a:r>
              <a:rPr lang="en-GB" sz="2000" dirty="0">
                <a:latin typeface="Times New Roman" panose="02020603050405020304" pitchFamily="18" charset="0"/>
                <a:cs typeface="Times New Roman" panose="02020603050405020304" pitchFamily="18" charset="0"/>
              </a:rPr>
              <a:t>of the following is not a type of membership function?</a:t>
            </a:r>
          </a:p>
          <a:p>
            <a:pPr marL="0" indent="0">
              <a:buNone/>
            </a:pPr>
            <a:r>
              <a:rPr lang="en-GB" sz="2000" dirty="0">
                <a:latin typeface="Times New Roman" panose="02020603050405020304" pitchFamily="18" charset="0"/>
                <a:cs typeface="Times New Roman" panose="02020603050405020304" pitchFamily="18" charset="0"/>
              </a:rPr>
              <a:t>a) </a:t>
            </a:r>
            <a:r>
              <a:rPr lang="en-GB" sz="2000" dirty="0" smtClean="0">
                <a:latin typeface="Times New Roman" panose="02020603050405020304" pitchFamily="18" charset="0"/>
                <a:cs typeface="Times New Roman" panose="02020603050405020304" pitchFamily="18" charset="0"/>
              </a:rPr>
              <a:t>S-shape                               b</a:t>
            </a:r>
            <a:r>
              <a:rPr lang="en-GB" sz="2000" dirty="0">
                <a:latin typeface="Times New Roman" panose="02020603050405020304" pitchFamily="18" charset="0"/>
                <a:cs typeface="Times New Roman" panose="02020603050405020304" pitchFamily="18" charset="0"/>
              </a:rPr>
              <a:t>) Bell shape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Truncated </a:t>
            </a:r>
            <a:r>
              <a:rPr lang="en-GB" sz="2000" dirty="0" smtClean="0">
                <a:latin typeface="Times New Roman" panose="02020603050405020304" pitchFamily="18" charset="0"/>
                <a:cs typeface="Times New Roman" panose="02020603050405020304" pitchFamily="18" charset="0"/>
              </a:rPr>
              <a:t>Gaussian           d</a:t>
            </a:r>
            <a:r>
              <a:rPr lang="en-GB" sz="2000" dirty="0">
                <a:latin typeface="Times New Roman" panose="02020603050405020304" pitchFamily="18" charset="0"/>
                <a:cs typeface="Times New Roman" panose="02020603050405020304" pitchFamily="18" charset="0"/>
              </a:rPr>
              <a:t>) None of the mentioned</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smtClean="0">
                <a:latin typeface="Times New Roman" panose="02020603050405020304" pitchFamily="18" charset="0"/>
                <a:cs typeface="Times New Roman" panose="02020603050405020304" pitchFamily="18" charset="0"/>
              </a:rPr>
              <a:t>All </a:t>
            </a:r>
            <a:r>
              <a:rPr lang="en-GB" sz="2000" dirty="0">
                <a:latin typeface="Times New Roman" panose="02020603050405020304" pitchFamily="18" charset="0"/>
                <a:cs typeface="Times New Roman" panose="02020603050405020304" pitchFamily="18" charset="0"/>
              </a:rPr>
              <a:t>of the mentioned above are types of Membership functions.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50</a:t>
            </a:fld>
            <a:endParaRPr lang="en-US"/>
          </a:p>
        </p:txBody>
      </p:sp>
      <p:sp>
        <p:nvSpPr>
          <p:cNvPr id="6" name="AutoShape 2" descr="Image result for normal distribu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descr="S-shaped membership function - MATLAB s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096285"/>
            <a:ext cx="1925687" cy="144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3742" t="5644" r="6437" b="7128"/>
          <a:stretch/>
        </p:blipFill>
        <p:spPr>
          <a:xfrm>
            <a:off x="1817167" y="3770738"/>
            <a:ext cx="1728192" cy="1080121"/>
          </a:xfrm>
          <a:prstGeom prst="rect">
            <a:avLst/>
          </a:prstGeom>
        </p:spPr>
      </p:pic>
    </p:spTree>
    <p:extLst>
      <p:ext uri="{BB962C8B-B14F-4D97-AF65-F5344CB8AC3E}">
        <p14:creationId xmlns:p14="http://schemas.microsoft.com/office/powerpoint/2010/main" val="42662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0A3E-40F0-4E6A-B365-26534C2C93BE}"/>
              </a:ext>
            </a:extLst>
          </p:cNvPr>
          <p:cNvSpPr>
            <a:spLocks noGrp="1"/>
          </p:cNvSpPr>
          <p:nvPr>
            <p:ph type="title"/>
          </p:nvPr>
        </p:nvSpPr>
        <p:spPr>
          <a:xfrm>
            <a:off x="2627784" y="274638"/>
            <a:ext cx="6059016" cy="1138138"/>
          </a:xfrm>
        </p:spPr>
        <p:txBody>
          <a:bodyPr>
            <a:normAutofit fontScale="90000"/>
          </a:bodyPr>
          <a:lstStyle/>
          <a:p>
            <a:r>
              <a:rPr lang="en-IN" sz="4000" b="1" dirty="0">
                <a:latin typeface="Times New Roman" pitchFamily="18" charset="0"/>
                <a:cs typeface="Times New Roman" pitchFamily="18" charset="0"/>
              </a:rPr>
              <a:t>Fuzzy Terminologies: Support</a:t>
            </a:r>
          </a:p>
        </p:txBody>
      </p:sp>
      <p:pic>
        <p:nvPicPr>
          <p:cNvPr id="6" name="Content Placeholder 5">
            <a:extLst>
              <a:ext uri="{FF2B5EF4-FFF2-40B4-BE49-F238E27FC236}">
                <a16:creationId xmlns:a16="http://schemas.microsoft.com/office/drawing/2014/main" id="{084510F8-C79B-4052-90A5-992AF9EA0B9F}"/>
              </a:ext>
            </a:extLst>
          </p:cNvPr>
          <p:cNvPicPr>
            <a:picLocks noGrp="1" noChangeAspect="1"/>
          </p:cNvPicPr>
          <p:nvPr>
            <p:ph idx="1"/>
          </p:nvPr>
        </p:nvPicPr>
        <p:blipFill>
          <a:blip r:embed="rId2"/>
          <a:stretch>
            <a:fillRect/>
          </a:stretch>
        </p:blipFill>
        <p:spPr>
          <a:xfrm>
            <a:off x="647700" y="1777206"/>
            <a:ext cx="7848600" cy="4171950"/>
          </a:xfrm>
          <a:prstGeom prst="rect">
            <a:avLst/>
          </a:prstGeom>
        </p:spPr>
      </p:pic>
      <p:sp>
        <p:nvSpPr>
          <p:cNvPr id="4" name="Footer Placeholder 3">
            <a:extLst>
              <a:ext uri="{FF2B5EF4-FFF2-40B4-BE49-F238E27FC236}">
                <a16:creationId xmlns:a16="http://schemas.microsoft.com/office/drawing/2014/main" id="{CCEE3A54-97BB-4873-85C9-EE00130A3BB1}"/>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D3C10FB-B437-4114-AA37-326FE666B619}"/>
              </a:ext>
            </a:extLst>
          </p:cNvPr>
          <p:cNvSpPr>
            <a:spLocks noGrp="1"/>
          </p:cNvSpPr>
          <p:nvPr>
            <p:ph type="sldNum" sz="quarter" idx="12"/>
          </p:nvPr>
        </p:nvSpPr>
        <p:spPr/>
        <p:txBody>
          <a:bodyPr/>
          <a:lstStyle/>
          <a:p>
            <a:fld id="{BB055922-87EB-483D-8474-2C9330A0D922}" type="slidenum">
              <a:rPr lang="en-US" smtClean="0"/>
              <a:t>51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898786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935-3866-4C60-8203-34DE2BE3389F}"/>
              </a:ext>
            </a:extLst>
          </p:cNvPr>
          <p:cNvSpPr>
            <a:spLocks noGrp="1"/>
          </p:cNvSpPr>
          <p:nvPr>
            <p:ph type="title"/>
          </p:nvPr>
        </p:nvSpPr>
        <p:spPr>
          <a:xfrm>
            <a:off x="2411760" y="274638"/>
            <a:ext cx="6275040" cy="1210146"/>
          </a:xfrm>
        </p:spPr>
        <p:txBody>
          <a:bodyPr>
            <a:normAutofit fontScale="90000"/>
          </a:bodyPr>
          <a:lstStyle/>
          <a:p>
            <a:r>
              <a:rPr lang="en-IN" sz="4400" b="1" dirty="0">
                <a:latin typeface="Times New Roman" pitchFamily="18" charset="0"/>
                <a:cs typeface="Times New Roman" pitchFamily="18" charset="0"/>
              </a:rPr>
              <a:t>Fuzzy Terminologies: Core</a:t>
            </a:r>
            <a:endParaRPr lang="en-IN" dirty="0"/>
          </a:p>
        </p:txBody>
      </p:sp>
      <p:pic>
        <p:nvPicPr>
          <p:cNvPr id="8" name="Content Placeholder 7">
            <a:extLst>
              <a:ext uri="{FF2B5EF4-FFF2-40B4-BE49-F238E27FC236}">
                <a16:creationId xmlns:a16="http://schemas.microsoft.com/office/drawing/2014/main" id="{06495C20-F551-46DC-A242-653F55A36647}"/>
              </a:ext>
            </a:extLst>
          </p:cNvPr>
          <p:cNvPicPr>
            <a:picLocks noGrp="1" noChangeAspect="1"/>
          </p:cNvPicPr>
          <p:nvPr>
            <p:ph idx="1"/>
          </p:nvPr>
        </p:nvPicPr>
        <p:blipFill>
          <a:blip r:embed="rId2"/>
          <a:stretch>
            <a:fillRect/>
          </a:stretch>
        </p:blipFill>
        <p:spPr>
          <a:xfrm>
            <a:off x="495300" y="2034381"/>
            <a:ext cx="8153400" cy="3657600"/>
          </a:xfrm>
          <a:prstGeom prst="rect">
            <a:avLst/>
          </a:prstGeom>
        </p:spPr>
      </p:pic>
      <p:sp>
        <p:nvSpPr>
          <p:cNvPr id="4" name="Footer Placeholder 3">
            <a:extLst>
              <a:ext uri="{FF2B5EF4-FFF2-40B4-BE49-F238E27FC236}">
                <a16:creationId xmlns:a16="http://schemas.microsoft.com/office/drawing/2014/main" id="{C47114CD-737F-44BC-9468-8CF87F1FD39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0FFBDB8-49CE-4ADF-9C81-11D3CD1E69CE}"/>
              </a:ext>
            </a:extLst>
          </p:cNvPr>
          <p:cNvSpPr>
            <a:spLocks noGrp="1"/>
          </p:cNvSpPr>
          <p:nvPr>
            <p:ph type="sldNum" sz="quarter" idx="12"/>
          </p:nvPr>
        </p:nvSpPr>
        <p:spPr/>
        <p:txBody>
          <a:bodyPr/>
          <a:lstStyle/>
          <a:p>
            <a:fld id="{BB055922-87EB-483D-8474-2C9330A0D922}" type="slidenum">
              <a:rPr lang="en-US" smtClean="0"/>
              <a:t>52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105548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867A-C489-47D3-8F2D-E1D5129F259A}"/>
              </a:ext>
            </a:extLst>
          </p:cNvPr>
          <p:cNvSpPr>
            <a:spLocks noGrp="1"/>
          </p:cNvSpPr>
          <p:nvPr>
            <p:ph type="title"/>
          </p:nvPr>
        </p:nvSpPr>
        <p:spPr>
          <a:xfrm>
            <a:off x="2411760" y="274638"/>
            <a:ext cx="6275040" cy="1050464"/>
          </a:xfrm>
        </p:spPr>
        <p:txBody>
          <a:bodyPr>
            <a:normAutofit fontScale="90000"/>
          </a:bodyPr>
          <a:lstStyle/>
          <a:p>
            <a:r>
              <a:rPr lang="en-IN" sz="4400" b="1" dirty="0">
                <a:latin typeface="Times New Roman" pitchFamily="18" charset="0"/>
                <a:cs typeface="Times New Roman" pitchFamily="18" charset="0"/>
              </a:rPr>
              <a:t>Fuzzy Terminologies: Normality</a:t>
            </a:r>
            <a:endParaRPr lang="en-IN" dirty="0"/>
          </a:p>
        </p:txBody>
      </p:sp>
      <p:pic>
        <p:nvPicPr>
          <p:cNvPr id="6" name="Content Placeholder 5">
            <a:extLst>
              <a:ext uri="{FF2B5EF4-FFF2-40B4-BE49-F238E27FC236}">
                <a16:creationId xmlns:a16="http://schemas.microsoft.com/office/drawing/2014/main" id="{98F0016F-B5F2-474D-824F-B939D85271A4}"/>
              </a:ext>
            </a:extLst>
          </p:cNvPr>
          <p:cNvPicPr>
            <a:picLocks noGrp="1" noChangeAspect="1"/>
          </p:cNvPicPr>
          <p:nvPr>
            <p:ph idx="1"/>
          </p:nvPr>
        </p:nvPicPr>
        <p:blipFill>
          <a:blip r:embed="rId2"/>
          <a:stretch>
            <a:fillRect/>
          </a:stretch>
        </p:blipFill>
        <p:spPr>
          <a:xfrm>
            <a:off x="519112" y="1862931"/>
            <a:ext cx="8105775" cy="4000500"/>
          </a:xfrm>
          <a:prstGeom prst="rect">
            <a:avLst/>
          </a:prstGeom>
        </p:spPr>
      </p:pic>
      <p:sp>
        <p:nvSpPr>
          <p:cNvPr id="4" name="Footer Placeholder 3">
            <a:extLst>
              <a:ext uri="{FF2B5EF4-FFF2-40B4-BE49-F238E27FC236}">
                <a16:creationId xmlns:a16="http://schemas.microsoft.com/office/drawing/2014/main" id="{354DD551-C549-4220-BCE7-6D54E398D41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E9767A8-9007-4D69-8D80-F7DD12EEBF59}"/>
              </a:ext>
            </a:extLst>
          </p:cNvPr>
          <p:cNvSpPr>
            <a:spLocks noGrp="1"/>
          </p:cNvSpPr>
          <p:nvPr>
            <p:ph type="sldNum" sz="quarter" idx="12"/>
          </p:nvPr>
        </p:nvSpPr>
        <p:spPr/>
        <p:txBody>
          <a:bodyPr/>
          <a:lstStyle/>
          <a:p>
            <a:fld id="{BB055922-87EB-483D-8474-2C9330A0D922}" type="slidenum">
              <a:rPr lang="en-US" smtClean="0"/>
              <a:t>53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8831516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4730-725E-4038-8185-8165E1E87F1D}"/>
              </a:ext>
            </a:extLst>
          </p:cNvPr>
          <p:cNvSpPr>
            <a:spLocks noGrp="1"/>
          </p:cNvSpPr>
          <p:nvPr>
            <p:ph type="title"/>
          </p:nvPr>
        </p:nvSpPr>
        <p:spPr>
          <a:xfrm>
            <a:off x="2531612" y="274638"/>
            <a:ext cx="6155187" cy="1011135"/>
          </a:xfrm>
        </p:spPr>
        <p:txBody>
          <a:bodyPr>
            <a:normAutofit fontScale="90000"/>
          </a:bodyPr>
          <a:lstStyle/>
          <a:p>
            <a:r>
              <a:rPr lang="en-IN" sz="4400" b="1" dirty="0">
                <a:latin typeface="Times New Roman" pitchFamily="18" charset="0"/>
                <a:cs typeface="Times New Roman" pitchFamily="18" charset="0"/>
              </a:rPr>
              <a:t>Fuzzy Terminologies: Crossover point</a:t>
            </a:r>
            <a:endParaRPr lang="en-IN" dirty="0"/>
          </a:p>
        </p:txBody>
      </p:sp>
      <p:pic>
        <p:nvPicPr>
          <p:cNvPr id="6" name="Content Placeholder 5">
            <a:extLst>
              <a:ext uri="{FF2B5EF4-FFF2-40B4-BE49-F238E27FC236}">
                <a16:creationId xmlns:a16="http://schemas.microsoft.com/office/drawing/2014/main" id="{BD01D7AF-343A-4BC8-91F4-955F6A21194B}"/>
              </a:ext>
            </a:extLst>
          </p:cNvPr>
          <p:cNvPicPr>
            <a:picLocks noGrp="1" noChangeAspect="1"/>
          </p:cNvPicPr>
          <p:nvPr>
            <p:ph idx="1"/>
          </p:nvPr>
        </p:nvPicPr>
        <p:blipFill>
          <a:blip r:embed="rId2"/>
          <a:stretch>
            <a:fillRect/>
          </a:stretch>
        </p:blipFill>
        <p:spPr>
          <a:xfrm>
            <a:off x="571875" y="1600200"/>
            <a:ext cx="8000249" cy="4525963"/>
          </a:xfrm>
          <a:prstGeom prst="rect">
            <a:avLst/>
          </a:prstGeom>
        </p:spPr>
      </p:pic>
      <p:sp>
        <p:nvSpPr>
          <p:cNvPr id="4" name="Footer Placeholder 3">
            <a:extLst>
              <a:ext uri="{FF2B5EF4-FFF2-40B4-BE49-F238E27FC236}">
                <a16:creationId xmlns:a16="http://schemas.microsoft.com/office/drawing/2014/main" id="{34499F31-3055-4602-B060-5C95F6DC6D8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9829D2F-CE82-43D7-8D3C-DD46C6EA1A9E}"/>
              </a:ext>
            </a:extLst>
          </p:cNvPr>
          <p:cNvSpPr>
            <a:spLocks noGrp="1"/>
          </p:cNvSpPr>
          <p:nvPr>
            <p:ph type="sldNum" sz="quarter" idx="12"/>
          </p:nvPr>
        </p:nvSpPr>
        <p:spPr/>
        <p:txBody>
          <a:bodyPr/>
          <a:lstStyle/>
          <a:p>
            <a:fld id="{BB055922-87EB-483D-8474-2C9330A0D922}" type="slidenum">
              <a:rPr lang="en-US" smtClean="0"/>
              <a:t>54</a:t>
            </a:fld>
            <a:endParaRPr lang="en-US"/>
          </a:p>
        </p:txBody>
      </p:sp>
      <p:sp>
        <p:nvSpPr>
          <p:cNvPr id="7" name="Title 1">
            <a:extLst>
              <a:ext uri="{FF2B5EF4-FFF2-40B4-BE49-F238E27FC236}">
                <a16:creationId xmlns:a16="http://schemas.microsoft.com/office/drawing/2014/main" id="{0FC34FDF-F665-40CB-A042-41E653C8D4AC}"/>
              </a:ext>
            </a:extLst>
          </p:cNvPr>
          <p:cNvSpPr txBox="1">
            <a:spLocks/>
          </p:cNvSpPr>
          <p:nvPr/>
        </p:nvSpPr>
        <p:spPr>
          <a:xfrm>
            <a:off x="457200" y="23530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7061365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8D5DA-1F42-4334-A778-6329B36C5802}"/>
              </a:ext>
            </a:extLst>
          </p:cNvPr>
          <p:cNvSpPr>
            <a:spLocks noGrp="1"/>
          </p:cNvSpPr>
          <p:nvPr>
            <p:ph type="title"/>
          </p:nvPr>
        </p:nvSpPr>
        <p:spPr>
          <a:xfrm>
            <a:off x="2411760" y="274638"/>
            <a:ext cx="6275040" cy="1210146"/>
          </a:xfrm>
        </p:spPr>
        <p:txBody>
          <a:bodyPr>
            <a:normAutofit fontScale="90000"/>
          </a:bodyPr>
          <a:lstStyle/>
          <a:p>
            <a:r>
              <a:rPr lang="en-IN" sz="4400" b="1" dirty="0">
                <a:latin typeface="Times New Roman" pitchFamily="18" charset="0"/>
                <a:cs typeface="Times New Roman" pitchFamily="18" charset="0"/>
              </a:rPr>
              <a:t>Fuzzy Terminologies: Fuzzy Singleton</a:t>
            </a:r>
            <a:endParaRPr lang="en-IN" dirty="0"/>
          </a:p>
        </p:txBody>
      </p:sp>
      <p:pic>
        <p:nvPicPr>
          <p:cNvPr id="8" name="Content Placeholder 7">
            <a:extLst>
              <a:ext uri="{FF2B5EF4-FFF2-40B4-BE49-F238E27FC236}">
                <a16:creationId xmlns:a16="http://schemas.microsoft.com/office/drawing/2014/main" id="{C4B8C7D3-9D87-441E-B545-032CBA818A8D}"/>
              </a:ext>
            </a:extLst>
          </p:cNvPr>
          <p:cNvPicPr>
            <a:picLocks noGrp="1" noChangeAspect="1"/>
          </p:cNvPicPr>
          <p:nvPr>
            <p:ph idx="1"/>
          </p:nvPr>
        </p:nvPicPr>
        <p:blipFill>
          <a:blip r:embed="rId2"/>
          <a:stretch>
            <a:fillRect/>
          </a:stretch>
        </p:blipFill>
        <p:spPr>
          <a:xfrm>
            <a:off x="471487" y="1767681"/>
            <a:ext cx="8201025" cy="4191000"/>
          </a:xfrm>
          <a:prstGeom prst="rect">
            <a:avLst/>
          </a:prstGeom>
        </p:spPr>
      </p:pic>
      <p:sp>
        <p:nvSpPr>
          <p:cNvPr id="4" name="Footer Placeholder 3">
            <a:extLst>
              <a:ext uri="{FF2B5EF4-FFF2-40B4-BE49-F238E27FC236}">
                <a16:creationId xmlns:a16="http://schemas.microsoft.com/office/drawing/2014/main" id="{7CB514B3-FC2C-4164-98BC-34725B9C18E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D7E7186-4560-43F0-A472-FB20CD52B41D}"/>
              </a:ext>
            </a:extLst>
          </p:cNvPr>
          <p:cNvSpPr>
            <a:spLocks noGrp="1"/>
          </p:cNvSpPr>
          <p:nvPr>
            <p:ph type="sldNum" sz="quarter" idx="12"/>
          </p:nvPr>
        </p:nvSpPr>
        <p:spPr/>
        <p:txBody>
          <a:bodyPr/>
          <a:lstStyle/>
          <a:p>
            <a:fld id="{BB055922-87EB-483D-8474-2C9330A0D922}" type="slidenum">
              <a:rPr lang="en-US" smtClean="0"/>
              <a:t>55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8817921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3882-AB43-4B23-8798-6CB3219DB797}"/>
              </a:ext>
            </a:extLst>
          </p:cNvPr>
          <p:cNvSpPr>
            <a:spLocks noGrp="1"/>
          </p:cNvSpPr>
          <p:nvPr>
            <p:ph type="title"/>
          </p:nvPr>
        </p:nvSpPr>
        <p:spPr>
          <a:xfrm>
            <a:off x="2305245" y="274638"/>
            <a:ext cx="6381555" cy="1210146"/>
          </a:xfrm>
        </p:spPr>
        <p:txBody>
          <a:bodyPr>
            <a:normAutofit fontScale="90000"/>
          </a:bodyPr>
          <a:lstStyle/>
          <a:p>
            <a:r>
              <a:rPr lang="en-IN" sz="4400" b="1" dirty="0">
                <a:latin typeface="Times New Roman" pitchFamily="18" charset="0"/>
                <a:cs typeface="Times New Roman" pitchFamily="18" charset="0"/>
              </a:rPr>
              <a:t>Fuzzy Terminologies: ɑ-cut and strong ɑ-cut</a:t>
            </a:r>
            <a:endParaRPr lang="en-IN" dirty="0"/>
          </a:p>
        </p:txBody>
      </p:sp>
      <p:pic>
        <p:nvPicPr>
          <p:cNvPr id="8" name="Content Placeholder 7">
            <a:extLst>
              <a:ext uri="{FF2B5EF4-FFF2-40B4-BE49-F238E27FC236}">
                <a16:creationId xmlns:a16="http://schemas.microsoft.com/office/drawing/2014/main" id="{3EFF51F2-F869-4191-A1B0-3B219EF30506}"/>
              </a:ext>
            </a:extLst>
          </p:cNvPr>
          <p:cNvPicPr>
            <a:picLocks noGrp="1" noChangeAspect="1"/>
          </p:cNvPicPr>
          <p:nvPr>
            <p:ph idx="1"/>
          </p:nvPr>
        </p:nvPicPr>
        <p:blipFill>
          <a:blip r:embed="rId2"/>
          <a:stretch>
            <a:fillRect/>
          </a:stretch>
        </p:blipFill>
        <p:spPr>
          <a:xfrm>
            <a:off x="857250" y="1778435"/>
            <a:ext cx="7429500" cy="4248150"/>
          </a:xfrm>
          <a:prstGeom prst="rect">
            <a:avLst/>
          </a:prstGeom>
        </p:spPr>
      </p:pic>
      <p:sp>
        <p:nvSpPr>
          <p:cNvPr id="4" name="Footer Placeholder 3">
            <a:extLst>
              <a:ext uri="{FF2B5EF4-FFF2-40B4-BE49-F238E27FC236}">
                <a16:creationId xmlns:a16="http://schemas.microsoft.com/office/drawing/2014/main" id="{CB8C8F71-80E6-4EEE-A5F4-12AECD41155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18F433F-6E33-42FF-A32C-825799F572F3}"/>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863026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A7D7-5DFF-44C8-A161-CE68E67A0684}"/>
              </a:ext>
            </a:extLst>
          </p:cNvPr>
          <p:cNvSpPr>
            <a:spLocks noGrp="1"/>
          </p:cNvSpPr>
          <p:nvPr>
            <p:ph type="title"/>
          </p:nvPr>
        </p:nvSpPr>
        <p:spPr>
          <a:xfrm>
            <a:off x="2305244" y="274638"/>
            <a:ext cx="6381555" cy="1210146"/>
          </a:xfrm>
        </p:spPr>
        <p:txBody>
          <a:bodyPr>
            <a:normAutofit fontScale="90000"/>
          </a:bodyPr>
          <a:lstStyle/>
          <a:p>
            <a:r>
              <a:rPr lang="en-IN" sz="4400" b="1" dirty="0">
                <a:latin typeface="Times New Roman" pitchFamily="18" charset="0"/>
                <a:cs typeface="Times New Roman" pitchFamily="18" charset="0"/>
              </a:rPr>
              <a:t>Fuzzy Terminologies: Bandwidth</a:t>
            </a:r>
            <a:endParaRPr lang="en-IN" dirty="0"/>
          </a:p>
        </p:txBody>
      </p:sp>
      <p:pic>
        <p:nvPicPr>
          <p:cNvPr id="6" name="Content Placeholder 5">
            <a:extLst>
              <a:ext uri="{FF2B5EF4-FFF2-40B4-BE49-F238E27FC236}">
                <a16:creationId xmlns:a16="http://schemas.microsoft.com/office/drawing/2014/main" id="{3E9AFB5C-7DD4-4E20-BF40-71FFEE02371A}"/>
              </a:ext>
            </a:extLst>
          </p:cNvPr>
          <p:cNvPicPr>
            <a:picLocks noGrp="1" noChangeAspect="1"/>
          </p:cNvPicPr>
          <p:nvPr>
            <p:ph idx="1"/>
          </p:nvPr>
        </p:nvPicPr>
        <p:blipFill>
          <a:blip r:embed="rId2"/>
          <a:stretch>
            <a:fillRect/>
          </a:stretch>
        </p:blipFill>
        <p:spPr>
          <a:xfrm>
            <a:off x="461962" y="2458244"/>
            <a:ext cx="8220075" cy="2809875"/>
          </a:xfrm>
          <a:prstGeom prst="rect">
            <a:avLst/>
          </a:prstGeom>
        </p:spPr>
      </p:pic>
      <p:sp>
        <p:nvSpPr>
          <p:cNvPr id="4" name="Footer Placeholder 3">
            <a:extLst>
              <a:ext uri="{FF2B5EF4-FFF2-40B4-BE49-F238E27FC236}">
                <a16:creationId xmlns:a16="http://schemas.microsoft.com/office/drawing/2014/main" id="{49FF1421-ED60-4DE1-90C0-E6FE109119F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629E02C-82EB-4040-A4E5-0B3B47A8F263}"/>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3903236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E0C7-7F25-434F-8C9E-DE02B997A0B2}"/>
              </a:ext>
            </a:extLst>
          </p:cNvPr>
          <p:cNvSpPr>
            <a:spLocks noGrp="1"/>
          </p:cNvSpPr>
          <p:nvPr>
            <p:ph type="title"/>
          </p:nvPr>
        </p:nvSpPr>
        <p:spPr>
          <a:xfrm>
            <a:off x="2555776" y="274638"/>
            <a:ext cx="6131024" cy="1095374"/>
          </a:xfrm>
        </p:spPr>
        <p:txBody>
          <a:bodyPr>
            <a:normAutofit fontScale="90000"/>
          </a:bodyPr>
          <a:lstStyle/>
          <a:p>
            <a:r>
              <a:rPr lang="en-IN" sz="4400" b="1" dirty="0">
                <a:latin typeface="Times New Roman" pitchFamily="18" charset="0"/>
                <a:cs typeface="Times New Roman" pitchFamily="18" charset="0"/>
              </a:rPr>
              <a:t>Fuzzy Terminologies: Symmetry</a:t>
            </a:r>
            <a:endParaRPr lang="en-IN" dirty="0"/>
          </a:p>
        </p:txBody>
      </p:sp>
      <p:pic>
        <p:nvPicPr>
          <p:cNvPr id="6" name="Content Placeholder 5">
            <a:extLst>
              <a:ext uri="{FF2B5EF4-FFF2-40B4-BE49-F238E27FC236}">
                <a16:creationId xmlns:a16="http://schemas.microsoft.com/office/drawing/2014/main" id="{C8D9BE90-9847-44BE-B1FB-6C6F1A775ED3}"/>
              </a:ext>
            </a:extLst>
          </p:cNvPr>
          <p:cNvPicPr>
            <a:picLocks noGrp="1" noChangeAspect="1"/>
          </p:cNvPicPr>
          <p:nvPr>
            <p:ph idx="1"/>
          </p:nvPr>
        </p:nvPicPr>
        <p:blipFill>
          <a:blip r:embed="rId2"/>
          <a:stretch>
            <a:fillRect/>
          </a:stretch>
        </p:blipFill>
        <p:spPr>
          <a:xfrm>
            <a:off x="481012" y="1786731"/>
            <a:ext cx="8181975" cy="4152900"/>
          </a:xfrm>
          <a:prstGeom prst="rect">
            <a:avLst/>
          </a:prstGeom>
        </p:spPr>
      </p:pic>
      <p:sp>
        <p:nvSpPr>
          <p:cNvPr id="4" name="Footer Placeholder 3">
            <a:extLst>
              <a:ext uri="{FF2B5EF4-FFF2-40B4-BE49-F238E27FC236}">
                <a16:creationId xmlns:a16="http://schemas.microsoft.com/office/drawing/2014/main" id="{3AFBD0A4-0A40-474D-8188-72143201592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A8D8855-2CA1-499D-9EE6-6C0CB10BB719}"/>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66826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3F69-07E0-4833-BE2D-0213CD43DED7}"/>
              </a:ext>
            </a:extLst>
          </p:cNvPr>
          <p:cNvSpPr>
            <a:spLocks noGrp="1"/>
          </p:cNvSpPr>
          <p:nvPr>
            <p:ph type="title"/>
          </p:nvPr>
        </p:nvSpPr>
        <p:spPr>
          <a:xfrm>
            <a:off x="2555776" y="274638"/>
            <a:ext cx="6131024" cy="1040631"/>
          </a:xfrm>
        </p:spPr>
        <p:txBody>
          <a:bodyPr>
            <a:normAutofit fontScale="90000"/>
          </a:bodyPr>
          <a:lstStyle/>
          <a:p>
            <a:r>
              <a:rPr lang="en-IN" sz="4400" b="1" dirty="0">
                <a:latin typeface="Times New Roman" pitchFamily="18" charset="0"/>
                <a:cs typeface="Times New Roman" pitchFamily="18" charset="0"/>
              </a:rPr>
              <a:t>Fuzzy Terminologies: Open and Closed</a:t>
            </a:r>
            <a:endParaRPr lang="en-IN" dirty="0"/>
          </a:p>
        </p:txBody>
      </p:sp>
      <p:pic>
        <p:nvPicPr>
          <p:cNvPr id="6" name="Content Placeholder 5">
            <a:extLst>
              <a:ext uri="{FF2B5EF4-FFF2-40B4-BE49-F238E27FC236}">
                <a16:creationId xmlns:a16="http://schemas.microsoft.com/office/drawing/2014/main" id="{D13E6DC5-C172-46A3-B3BD-6FF46D3CA647}"/>
              </a:ext>
            </a:extLst>
          </p:cNvPr>
          <p:cNvPicPr>
            <a:picLocks noGrp="1" noChangeAspect="1"/>
          </p:cNvPicPr>
          <p:nvPr>
            <p:ph idx="1"/>
          </p:nvPr>
        </p:nvPicPr>
        <p:blipFill>
          <a:blip r:embed="rId2"/>
          <a:stretch>
            <a:fillRect/>
          </a:stretch>
        </p:blipFill>
        <p:spPr>
          <a:xfrm>
            <a:off x="971600" y="1600200"/>
            <a:ext cx="7272808" cy="4525963"/>
          </a:xfrm>
          <a:prstGeom prst="rect">
            <a:avLst/>
          </a:prstGeom>
        </p:spPr>
      </p:pic>
      <p:sp>
        <p:nvSpPr>
          <p:cNvPr id="4" name="Footer Placeholder 3">
            <a:extLst>
              <a:ext uri="{FF2B5EF4-FFF2-40B4-BE49-F238E27FC236}">
                <a16:creationId xmlns:a16="http://schemas.microsoft.com/office/drawing/2014/main" id="{689E75CD-FFE0-414C-B41C-437E8BB8DA3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2E5A371-84CE-491E-9718-3EAB873F641D}"/>
              </a:ext>
            </a:extLst>
          </p:cNvPr>
          <p:cNvSpPr>
            <a:spLocks noGrp="1"/>
          </p:cNvSpPr>
          <p:nvPr>
            <p:ph type="sldNum" sz="quarter" idx="12"/>
          </p:nvPr>
        </p:nvSpPr>
        <p:spPr/>
        <p:txBody>
          <a:bodyPr/>
          <a:lstStyle/>
          <a:p>
            <a:fld id="{BB055922-87EB-483D-8474-2C9330A0D922}" type="slidenum">
              <a:rPr lang="en-US" smtClean="0"/>
              <a:t>59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913172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06325" y="226876"/>
            <a:ext cx="8229600" cy="1143000"/>
          </a:xfrm>
        </p:spPr>
        <p:txBody>
          <a:bodyPr>
            <a:normAutofit/>
          </a:bodyPr>
          <a:lstStyle/>
          <a:p>
            <a:pPr lvl="1"/>
            <a:r>
              <a:rPr lang="en-US" sz="2800" dirty="0" smtClean="0"/>
              <a:t>	</a:t>
            </a:r>
            <a:r>
              <a:rPr lang="en-US" sz="2800" b="1" dirty="0" smtClean="0"/>
              <a:t>Relational algebra (operations on sets) </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6</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pic>
        <p:nvPicPr>
          <p:cNvPr id="6" name="Picture 5"/>
          <p:cNvPicPr>
            <a:picLocks noChangeAspect="1"/>
          </p:cNvPicPr>
          <p:nvPr/>
        </p:nvPicPr>
        <p:blipFill>
          <a:blip r:embed="rId3"/>
          <a:stretch>
            <a:fillRect/>
          </a:stretch>
        </p:blipFill>
        <p:spPr>
          <a:xfrm>
            <a:off x="1547664" y="3573016"/>
            <a:ext cx="6999505" cy="2016224"/>
          </a:xfrm>
          <a:prstGeom prst="rect">
            <a:avLst/>
          </a:prstGeom>
        </p:spPr>
      </p:pic>
      <p:sp>
        <p:nvSpPr>
          <p:cNvPr id="7" name="Rectangle 6"/>
          <p:cNvSpPr/>
          <p:nvPr/>
        </p:nvSpPr>
        <p:spPr>
          <a:xfrm>
            <a:off x="755576" y="1391580"/>
            <a:ext cx="8208912" cy="2308324"/>
          </a:xfrm>
          <a:prstGeom prst="rect">
            <a:avLst/>
          </a:prstGeom>
        </p:spPr>
        <p:txBody>
          <a:bodyPr wrap="square">
            <a:spAutoFit/>
          </a:bodyPr>
          <a:lstStyle/>
          <a:p>
            <a:r>
              <a:rPr lang="en-US" dirty="0"/>
              <a:t>To use set theory operators on two relations,</a:t>
            </a:r>
          </a:p>
          <a:p>
            <a:endParaRPr lang="en-US" dirty="0"/>
          </a:p>
          <a:p>
            <a:r>
              <a:rPr lang="en-US" dirty="0"/>
              <a:t>The two relations must be union compatible.</a:t>
            </a:r>
          </a:p>
          <a:p>
            <a:pPr marL="742950" lvl="1" indent="-285750">
              <a:buFont typeface="Arial" panose="020B0604020202020204" pitchFamily="34" charset="0"/>
              <a:buChar char="•"/>
            </a:pPr>
            <a:r>
              <a:rPr lang="en-US" dirty="0" smtClean="0"/>
              <a:t>Union-compatible </a:t>
            </a:r>
            <a:r>
              <a:rPr lang="en-US" dirty="0"/>
              <a:t>property </a:t>
            </a:r>
            <a:r>
              <a:rPr lang="en-US" dirty="0" smtClean="0"/>
              <a:t>means- Both relations </a:t>
            </a:r>
            <a:r>
              <a:rPr lang="en-US" dirty="0"/>
              <a:t>must have same number of attributes</a:t>
            </a:r>
            <a:r>
              <a:rPr lang="en-US" dirty="0" smtClean="0"/>
              <a:t>.</a:t>
            </a:r>
          </a:p>
          <a:p>
            <a:pPr marL="742950" lvl="1" indent="-285750">
              <a:buFont typeface="Arial" panose="020B0604020202020204" pitchFamily="34" charset="0"/>
              <a:buChar char="•"/>
            </a:pPr>
            <a:r>
              <a:rPr lang="en-US" dirty="0"/>
              <a:t>The attribute domains (types of values accepted by attributes) of both the relations must be compatible.</a:t>
            </a:r>
          </a:p>
          <a:p>
            <a:endParaRPr lang="en-IN" dirty="0"/>
          </a:p>
        </p:txBody>
      </p:sp>
    </p:spTree>
    <p:extLst>
      <p:ext uri="{BB962C8B-B14F-4D97-AF65-F5344CB8AC3E}">
        <p14:creationId xmlns:p14="http://schemas.microsoft.com/office/powerpoint/2010/main" val="1794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IN" sz="3600" b="1" dirty="0">
                <a:latin typeface="Times New Roman" pitchFamily="18" charset="0"/>
                <a:cs typeface="Times New Roman" pitchFamily="18" charset="0"/>
              </a:rPr>
              <a:t>Fuzzy </a:t>
            </a:r>
            <a:r>
              <a:rPr lang="en-IN" sz="3600" b="1" dirty="0" smtClean="0">
                <a:latin typeface="Times New Roman" pitchFamily="18" charset="0"/>
                <a:cs typeface="Times New Roman" pitchFamily="18" charset="0"/>
              </a:rPr>
              <a:t>Terminologies: Convexity</a:t>
            </a:r>
            <a:endParaRPr lang="en-GB" sz="36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60</a:t>
            </a:fld>
            <a:endParaRPr lang="en-US"/>
          </a:p>
        </p:txBody>
      </p:sp>
      <p:sp>
        <p:nvSpPr>
          <p:cNvPr id="6" name="Rectangle 1"/>
          <p:cNvSpPr>
            <a:spLocks noGrp="1" noChangeArrowheads="1"/>
          </p:cNvSpPr>
          <p:nvPr>
            <p:ph idx="1"/>
          </p:nvPr>
        </p:nvSpPr>
        <p:spPr bwMode="auto">
          <a:xfrm>
            <a:off x="395536" y="1637995"/>
            <a:ext cx="8136904" cy="32778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Crisp Set A is convex if (λx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(1 – λ)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in A, where λ ∈ [0,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Fuzzy Set A is convex if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λx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(1 – λ)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min⁡(</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where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In other words, for any elements x, y and z in a fuzzy set A, the relation x &lt; y &lt; z implies that: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(y) ≥ min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(z)). If this condition holds for all points, the fuzzy set is called a convex fuzzy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Convex fuzzy sets are strictly increasing and then strictly decreasing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A is convex if all its α-level sets are convex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strike="noStrike" cap="none" normalizeH="0" baseline="0" dirty="0" smtClean="0">
                <a:ln>
                  <a:noFill/>
                </a:ln>
                <a:solidFill>
                  <a:srgbClr val="666666"/>
                </a:solidFill>
                <a:effectLst/>
                <a:latin typeface="Average Sans"/>
              </a:rPr>
              <a:t/>
            </a:r>
            <a:br>
              <a:rPr kumimoji="0" lang="en-US" altLang="en-US" sz="1500" b="0" i="0" strike="noStrike" cap="none" normalizeH="0" baseline="0" dirty="0" smtClean="0">
                <a:ln>
                  <a:noFill/>
                </a:ln>
                <a:solidFill>
                  <a:srgbClr val="666666"/>
                </a:solidFill>
                <a:effectLst/>
                <a:latin typeface="Average Sans"/>
              </a:rPr>
            </a:br>
            <a:endParaRPr kumimoji="0" lang="en-US" altLang="en-US" sz="1800" b="0" i="0"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5954325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Fuzzy Terminologies</a:t>
            </a:r>
            <a:r>
              <a:rPr lang="en-IN" b="1" dirty="0" smtClean="0">
                <a:latin typeface="Times New Roman" pitchFamily="18" charset="0"/>
                <a:cs typeface="Times New Roman" pitchFamily="18" charset="0"/>
              </a:rPr>
              <a:t>:</a:t>
            </a:r>
            <a:r>
              <a:rPr lang="en-US" b="1" dirty="0">
                <a:latin typeface="Times New Roman" panose="02020603050405020304" pitchFamily="18" charset="0"/>
                <a:cs typeface="Times New Roman" panose="02020603050405020304" pitchFamily="18" charset="0"/>
              </a:rPr>
              <a:t> Height of Fuzzy </a:t>
            </a:r>
            <a:r>
              <a:rPr lang="en-US" b="1" dirty="0" smtClean="0">
                <a:latin typeface="Times New Roman" panose="02020603050405020304" pitchFamily="18" charset="0"/>
                <a:cs typeface="Times New Roman" panose="02020603050405020304" pitchFamily="18" charset="0"/>
              </a:rPr>
              <a:t>Set</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defined as the largest membership value of the elements contained in that set. It may not be 1 always. If the core of the fuzzy set is non-empty, then the </a:t>
            </a:r>
            <a:r>
              <a:rPr lang="en-US" sz="2400" dirty="0" smtClean="0">
                <a:latin typeface="Times New Roman" panose="02020603050405020304" pitchFamily="18" charset="0"/>
                <a:cs typeface="Times New Roman" panose="02020603050405020304" pitchFamily="18" charset="0"/>
              </a:rPr>
              <a:t>height </a:t>
            </a:r>
            <a:r>
              <a:rPr lang="en-US" sz="2400" dirty="0">
                <a:latin typeface="Times New Roman" panose="02020603050405020304" pitchFamily="18" charset="0"/>
                <a:cs typeface="Times New Roman" panose="02020603050405020304" pitchFamily="18" charset="0"/>
              </a:rPr>
              <a:t>of the fuzzy set is 1</a:t>
            </a:r>
            <a:r>
              <a:rPr lang="en-US" sz="2400" dirty="0" smtClean="0">
                <a:latin typeface="Times New Roman" panose="02020603050405020304" pitchFamily="18" charset="0"/>
                <a:cs typeface="Times New Roman" panose="02020603050405020304" pitchFamily="18" charset="0"/>
              </a:rPr>
              <a:t>.</a:t>
            </a: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Example:- </a:t>
            </a:r>
            <a:r>
              <a:rPr lang="en-US" dirty="0">
                <a:solidFill>
                  <a:srgbClr val="FF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 = {(S1,0.4)(S2,0.5)(S3,1)(S4,0.9)(S5,0.8)}</a:t>
            </a:r>
            <a:endParaRPr lang="en-US" sz="2400"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A fuzzy set of SMART students with degree of membership.</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So Height of fuzzy set will be 0.9.</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61</a:t>
            </a:fld>
            <a:endParaRPr lang="en-US"/>
          </a:p>
        </p:txBody>
      </p:sp>
    </p:spTree>
    <p:extLst>
      <p:ext uri="{BB962C8B-B14F-4D97-AF65-F5344CB8AC3E}">
        <p14:creationId xmlns:p14="http://schemas.microsoft.com/office/powerpoint/2010/main" val="270041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b="1" dirty="0" smtClean="0">
                <a:latin typeface="Times New Roman" panose="02020603050405020304" pitchFamily="18" charset="0"/>
                <a:cs typeface="Times New Roman" panose="02020603050405020304" pitchFamily="18" charset="0"/>
              </a:rPr>
              <a:t>Cardinality</a:t>
            </a:r>
            <a:r>
              <a:rPr lang="en-US" b="1" dirty="0"/>
              <a:t/>
            </a:r>
            <a:br>
              <a:rPr lang="en-US" b="1" dirty="0"/>
            </a:b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196752"/>
            <a:ext cx="7632847" cy="405778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62</a:t>
            </a:fld>
            <a:endParaRPr lang="en-US"/>
          </a:p>
        </p:txBody>
      </p:sp>
    </p:spTree>
    <p:extLst>
      <p:ext uri="{BB962C8B-B14F-4D97-AF65-F5344CB8AC3E}">
        <p14:creationId xmlns:p14="http://schemas.microsoft.com/office/powerpoint/2010/main" val="3079267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GB" sz="2800" b="1" dirty="0" smtClean="0">
                <a:latin typeface="Times New Roman" panose="02020603050405020304" pitchFamily="18" charset="0"/>
                <a:cs typeface="Times New Roman" panose="02020603050405020304" pitchFamily="18" charset="0"/>
              </a:rPr>
              <a:t>Based on Fuzzy terminologies:-(For Practice)</a:t>
            </a:r>
          </a:p>
          <a:p>
            <a:pPr marL="0" indent="0">
              <a:buNone/>
            </a:pPr>
            <a:r>
              <a:rPr lang="en-GB" sz="2000" b="1" dirty="0">
                <a:latin typeface="Times New Roman" panose="02020603050405020304" pitchFamily="18" charset="0"/>
                <a:cs typeface="Times New Roman" panose="02020603050405020304" pitchFamily="18" charset="0"/>
              </a:rPr>
              <a:t/>
            </a:r>
            <a:br>
              <a:rPr lang="en-GB" sz="2000" b="1" dirty="0">
                <a:latin typeface="Times New Roman" panose="02020603050405020304" pitchFamily="18" charset="0"/>
                <a:cs typeface="Times New Roman" panose="02020603050405020304" pitchFamily="18" charset="0"/>
              </a:rPr>
            </a:br>
            <a:r>
              <a:rPr lang="en-GB" sz="3600" dirty="0" smtClean="0">
                <a:latin typeface="Times New Roman" panose="02020603050405020304" pitchFamily="18" charset="0"/>
                <a:cs typeface="Times New Roman" panose="02020603050405020304" pitchFamily="18" charset="0"/>
              </a:rPr>
              <a:t>1.Let</a:t>
            </a:r>
            <a:r>
              <a:rPr lang="en-GB" sz="3600" dirty="0">
                <a:latin typeface="Times New Roman" panose="02020603050405020304" pitchFamily="18" charset="0"/>
                <a:cs typeface="Times New Roman" panose="02020603050405020304" pitchFamily="18" charset="0"/>
              </a:rPr>
              <a:t> </a:t>
            </a:r>
            <a:r>
              <a:rPr lang="en-GB" sz="3600" u="sng" dirty="0">
                <a:latin typeface="Times New Roman" panose="02020603050405020304" pitchFamily="18" charset="0"/>
                <a:cs typeface="Times New Roman" panose="02020603050405020304" pitchFamily="18" charset="0"/>
              </a:rPr>
              <a:t>A</a:t>
            </a:r>
            <a:r>
              <a:rPr lang="en-GB" sz="3600" dirty="0">
                <a:latin typeface="Times New Roman" panose="02020603050405020304" pitchFamily="18" charset="0"/>
                <a:cs typeface="Times New Roman" panose="02020603050405020304" pitchFamily="18" charset="0"/>
              </a:rPr>
              <a:t> = { (x</a:t>
            </a:r>
            <a:r>
              <a:rPr lang="en-GB" sz="3600" baseline="-25000" dirty="0">
                <a:latin typeface="Times New Roman" panose="02020603050405020304" pitchFamily="18" charset="0"/>
                <a:cs typeface="Times New Roman" panose="02020603050405020304" pitchFamily="18" charset="0"/>
              </a:rPr>
              <a:t>1</a:t>
            </a:r>
            <a:r>
              <a:rPr lang="en-GB" sz="3600" dirty="0">
                <a:latin typeface="Times New Roman" panose="02020603050405020304" pitchFamily="18" charset="0"/>
                <a:cs typeface="Times New Roman" panose="02020603050405020304" pitchFamily="18" charset="0"/>
              </a:rPr>
              <a:t>, 0), (x</a:t>
            </a:r>
            <a:r>
              <a:rPr lang="en-GB" sz="3600" baseline="-25000" dirty="0">
                <a:latin typeface="Times New Roman" panose="02020603050405020304" pitchFamily="18" charset="0"/>
                <a:cs typeface="Times New Roman" panose="02020603050405020304" pitchFamily="18" charset="0"/>
              </a:rPr>
              <a:t>2</a:t>
            </a:r>
            <a:r>
              <a:rPr lang="en-GB" sz="3600" dirty="0">
                <a:latin typeface="Times New Roman" panose="02020603050405020304" pitchFamily="18" charset="0"/>
                <a:cs typeface="Times New Roman" panose="02020603050405020304" pitchFamily="18" charset="0"/>
              </a:rPr>
              <a:t>, 0.2), (x</a:t>
            </a:r>
            <a:r>
              <a:rPr lang="en-GB" sz="3600" baseline="-25000" dirty="0">
                <a:latin typeface="Times New Roman" panose="02020603050405020304" pitchFamily="18" charset="0"/>
                <a:cs typeface="Times New Roman" panose="02020603050405020304" pitchFamily="18" charset="0"/>
              </a:rPr>
              <a:t>3</a:t>
            </a:r>
            <a:r>
              <a:rPr lang="en-GB" sz="3600" dirty="0">
                <a:latin typeface="Times New Roman" panose="02020603050405020304" pitchFamily="18" charset="0"/>
                <a:cs typeface="Times New Roman" panose="02020603050405020304" pitchFamily="18" charset="0"/>
              </a:rPr>
              <a:t>, 0.5), (x</a:t>
            </a:r>
            <a:r>
              <a:rPr lang="en-GB" sz="3600" baseline="-25000" dirty="0">
                <a:latin typeface="Times New Roman" panose="02020603050405020304" pitchFamily="18" charset="0"/>
                <a:cs typeface="Times New Roman" panose="02020603050405020304" pitchFamily="18" charset="0"/>
              </a:rPr>
              <a:t>4</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5</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6</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7</a:t>
            </a:r>
            <a:r>
              <a:rPr lang="en-GB" sz="3600" dirty="0">
                <a:latin typeface="Times New Roman" panose="02020603050405020304" pitchFamily="18" charset="0"/>
                <a:cs typeface="Times New Roman" panose="02020603050405020304" pitchFamily="18" charset="0"/>
              </a:rPr>
              <a:t>, 0.5), (x</a:t>
            </a:r>
            <a:r>
              <a:rPr lang="en-GB" sz="3600" baseline="-25000" dirty="0">
                <a:latin typeface="Times New Roman" panose="02020603050405020304" pitchFamily="18" charset="0"/>
                <a:cs typeface="Times New Roman" panose="02020603050405020304" pitchFamily="18" charset="0"/>
              </a:rPr>
              <a:t>8</a:t>
            </a:r>
            <a:r>
              <a:rPr lang="en-GB" sz="3600" dirty="0">
                <a:latin typeface="Times New Roman" panose="02020603050405020304" pitchFamily="18" charset="0"/>
                <a:cs typeface="Times New Roman" panose="02020603050405020304" pitchFamily="18" charset="0"/>
              </a:rPr>
              <a:t>, 0.2), (x</a:t>
            </a:r>
            <a:r>
              <a:rPr lang="en-GB" sz="3600" baseline="-25000" dirty="0">
                <a:latin typeface="Times New Roman" panose="02020603050405020304" pitchFamily="18" charset="0"/>
                <a:cs typeface="Times New Roman" panose="02020603050405020304" pitchFamily="18" charset="0"/>
              </a:rPr>
              <a:t>9</a:t>
            </a:r>
            <a:r>
              <a:rPr lang="en-GB" sz="3600" dirty="0">
                <a:latin typeface="Times New Roman" panose="02020603050405020304" pitchFamily="18" charset="0"/>
                <a:cs typeface="Times New Roman" panose="02020603050405020304" pitchFamily="18" charset="0"/>
              </a:rPr>
              <a:t>, 0) </a:t>
            </a:r>
            <a:r>
              <a:rPr lang="en-GB" sz="3600" dirty="0" smtClean="0">
                <a:latin typeface="Times New Roman" panose="02020603050405020304" pitchFamily="18" charset="0"/>
                <a:cs typeface="Times New Roman" panose="02020603050405020304" pitchFamily="18" charset="0"/>
              </a:rPr>
              <a:t>},</a:t>
            </a:r>
            <a:r>
              <a:rPr lang="en-GB" sz="3600" dirty="0">
                <a:latin typeface="Times New Roman" panose="02020603050405020304" pitchFamily="18" charset="0"/>
                <a:cs typeface="Times New Roman" panose="02020603050405020304" pitchFamily="18" charset="0"/>
              </a:rPr>
              <a:t> Find support, core, crossover points, alpha cut and strong alpha cut for α = 0.2, boundary, bandwidth, normality, scalar and relative cardinality of the given fuzzy set</a:t>
            </a:r>
            <a:r>
              <a:rPr lang="en-GB" sz="4000" dirty="0" smtClean="0">
                <a:latin typeface="Times New Roman" panose="02020603050405020304" pitchFamily="18" charset="0"/>
                <a:cs typeface="Times New Roman" panose="02020603050405020304" pitchFamily="18" charset="0"/>
              </a:rPr>
              <a:t>.</a:t>
            </a: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63</a:t>
            </a:fld>
            <a:endParaRPr lang="en-US"/>
          </a:p>
        </p:txBody>
      </p:sp>
    </p:spTree>
    <p:extLst>
      <p:ext uri="{BB962C8B-B14F-4D97-AF65-F5344CB8AC3E}">
        <p14:creationId xmlns:p14="http://schemas.microsoft.com/office/powerpoint/2010/main" val="3491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43" y="44451"/>
            <a:ext cx="8229600" cy="418058"/>
          </a:xfrm>
        </p:spPr>
        <p:txBody>
          <a:bodyPr>
            <a:noAutofit/>
          </a:bodyPr>
          <a:lstStyle/>
          <a:p>
            <a:pPr algn="l"/>
            <a:r>
              <a:rPr lang="en-GB" sz="3200" dirty="0" smtClean="0">
                <a:latin typeface="Times New Roman" panose="02020603050405020304" pitchFamily="18" charset="0"/>
                <a:cs typeface="Times New Roman" panose="02020603050405020304" pitchFamily="18" charset="0"/>
              </a:rPr>
              <a:t>Solution</a:t>
            </a:r>
            <a:endParaRPr lang="en-GB" sz="3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462509"/>
            <a:ext cx="7272808" cy="589384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64</a:t>
            </a:fld>
            <a:endParaRPr lang="en-US"/>
          </a:p>
        </p:txBody>
      </p:sp>
    </p:spTree>
    <p:extLst>
      <p:ext uri="{BB962C8B-B14F-4D97-AF65-F5344CB8AC3E}">
        <p14:creationId xmlns:p14="http://schemas.microsoft.com/office/powerpoint/2010/main" val="24190746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88640"/>
            <a:ext cx="8291263" cy="633670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65</a:t>
            </a:fld>
            <a:endParaRPr lang="en-US"/>
          </a:p>
        </p:txBody>
      </p:sp>
    </p:spTree>
    <p:extLst>
      <p:ext uri="{BB962C8B-B14F-4D97-AF65-F5344CB8AC3E}">
        <p14:creationId xmlns:p14="http://schemas.microsoft.com/office/powerpoint/2010/main" val="39708828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a:bodyPr>
          <a:lstStyle/>
          <a:p>
            <a:pPr marL="0" indent="0" fontAlgn="base">
              <a:buNone/>
            </a:pPr>
            <a:r>
              <a:rPr lang="en-GB" dirty="0">
                <a:latin typeface="Times New Roman" panose="02020603050405020304" pitchFamily="18" charset="0"/>
                <a:cs typeface="Times New Roman" panose="02020603050405020304" pitchFamily="18" charset="0"/>
              </a:rPr>
              <a:t>2.For the fuzzy set </a:t>
            </a:r>
            <a:r>
              <a:rPr lang="en-GB" u="sng"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 { (x</a:t>
            </a:r>
            <a:r>
              <a:rPr lang="en-GB" baseline="-25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0), (x</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0.3), (x</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0.4), (x</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0.5), (x</a:t>
            </a:r>
            <a:r>
              <a:rPr lang="en-GB" baseline="-25000" dirty="0">
                <a:latin typeface="Times New Roman" panose="02020603050405020304" pitchFamily="18" charset="0"/>
                <a:cs typeface="Times New Roman" panose="02020603050405020304" pitchFamily="18" charset="0"/>
              </a:rPr>
              <a:t>5</a:t>
            </a:r>
            <a:r>
              <a:rPr lang="en-GB" dirty="0">
                <a:latin typeface="Times New Roman" panose="02020603050405020304" pitchFamily="18" charset="0"/>
                <a:cs typeface="Times New Roman" panose="02020603050405020304" pitchFamily="18" charset="0"/>
              </a:rPr>
              <a:t>, 0.8), (x</a:t>
            </a:r>
            <a:r>
              <a:rPr lang="en-GB" baseline="-25000" dirty="0">
                <a:latin typeface="Times New Roman" panose="02020603050405020304" pitchFamily="18" charset="0"/>
                <a:cs typeface="Times New Roman" panose="02020603050405020304" pitchFamily="18" charset="0"/>
              </a:rPr>
              <a:t>6</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7</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8</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9</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10</a:t>
            </a:r>
            <a:r>
              <a:rPr lang="en-GB" dirty="0">
                <a:latin typeface="Times New Roman" panose="02020603050405020304" pitchFamily="18" charset="0"/>
                <a:cs typeface="Times New Roman" panose="02020603050405020304" pitchFamily="18" charset="0"/>
              </a:rPr>
              <a:t>, 0.7), (x</a:t>
            </a:r>
            <a:r>
              <a:rPr lang="en-GB" baseline="-25000" dirty="0">
                <a:latin typeface="Times New Roman" panose="02020603050405020304" pitchFamily="18" charset="0"/>
                <a:cs typeface="Times New Roman" panose="02020603050405020304" pitchFamily="18" charset="0"/>
              </a:rPr>
              <a:t>11</a:t>
            </a:r>
            <a:r>
              <a:rPr lang="en-GB" dirty="0">
                <a:latin typeface="Times New Roman" panose="02020603050405020304" pitchFamily="18" charset="0"/>
                <a:cs typeface="Times New Roman" panose="02020603050405020304" pitchFamily="18" charset="0"/>
              </a:rPr>
              <a:t> , 0.5) , (x</a:t>
            </a:r>
            <a:r>
              <a:rPr lang="en-GB" baseline="-25000" dirty="0">
                <a:latin typeface="Times New Roman" panose="02020603050405020304" pitchFamily="18" charset="0"/>
                <a:cs typeface="Times New Roman" panose="02020603050405020304" pitchFamily="18" charset="0"/>
              </a:rPr>
              <a:t>12</a:t>
            </a:r>
            <a:r>
              <a:rPr lang="en-GB" dirty="0">
                <a:latin typeface="Times New Roman" panose="02020603050405020304" pitchFamily="18" charset="0"/>
                <a:cs typeface="Times New Roman" panose="02020603050405020304" pitchFamily="18" charset="0"/>
              </a:rPr>
              <a:t>, 0.1), (x</a:t>
            </a:r>
            <a:r>
              <a:rPr lang="en-GB" baseline="-25000" dirty="0">
                <a:latin typeface="Times New Roman" panose="02020603050405020304" pitchFamily="18" charset="0"/>
                <a:cs typeface="Times New Roman" panose="02020603050405020304" pitchFamily="18" charset="0"/>
              </a:rPr>
              <a:t>13</a:t>
            </a:r>
            <a:r>
              <a:rPr lang="en-GB" dirty="0">
                <a:latin typeface="Times New Roman" panose="02020603050405020304" pitchFamily="18" charset="0"/>
                <a:cs typeface="Times New Roman" panose="02020603050405020304" pitchFamily="18" charset="0"/>
              </a:rPr>
              <a:t>, 0) }, find following.</a:t>
            </a:r>
          </a:p>
          <a:p>
            <a:pPr fontAlgn="base"/>
            <a:r>
              <a:rPr lang="en-GB" dirty="0">
                <a:latin typeface="Times New Roman" panose="02020603050405020304" pitchFamily="18" charset="0"/>
                <a:cs typeface="Times New Roman" panose="02020603050405020304" pitchFamily="18" charset="0"/>
              </a:rPr>
              <a:t>Support ,Core, Crossover points</a:t>
            </a:r>
          </a:p>
          <a:p>
            <a:pPr fontAlgn="base"/>
            <a:r>
              <a:rPr lang="en-GB" dirty="0">
                <a:latin typeface="Times New Roman" panose="02020603050405020304" pitchFamily="18" charset="0"/>
                <a:cs typeface="Times New Roman" panose="02020603050405020304" pitchFamily="18" charset="0"/>
              </a:rPr>
              <a:t>Alpha cut for α = 0.3,Strong Alpha cut for α = 0.4</a:t>
            </a:r>
          </a:p>
          <a:p>
            <a:pPr fontAlgn="base"/>
            <a:r>
              <a:rPr lang="en-GB" dirty="0">
                <a:latin typeface="Times New Roman" panose="02020603050405020304" pitchFamily="18" charset="0"/>
                <a:cs typeface="Times New Roman" panose="02020603050405020304" pitchFamily="18" charset="0"/>
              </a:rPr>
              <a:t>Boundary, Normality</a:t>
            </a:r>
          </a:p>
          <a:p>
            <a:pPr marL="0" indent="0">
              <a:buNone/>
            </a:pPr>
            <a:endParaRPr lang="en-GB" sz="18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66</a:t>
            </a:fld>
            <a:endParaRPr lang="en-US"/>
          </a:p>
        </p:txBody>
      </p:sp>
    </p:spTree>
    <p:extLst>
      <p:ext uri="{BB962C8B-B14F-4D97-AF65-F5344CB8AC3E}">
        <p14:creationId xmlns:p14="http://schemas.microsoft.com/office/powerpoint/2010/main" val="1687173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274042"/>
          </a:xfrm>
        </p:spPr>
        <p:txBody>
          <a:bodyPr>
            <a:noAutofit/>
          </a:bodyPr>
          <a:lstStyle/>
          <a:p>
            <a:pPr algn="l"/>
            <a:r>
              <a:rPr lang="en-GB" sz="2400" b="1" dirty="0" smtClean="0">
                <a:latin typeface="Times New Roman" panose="02020603050405020304" pitchFamily="18" charset="0"/>
                <a:cs typeface="Times New Roman" panose="02020603050405020304" pitchFamily="18" charset="0"/>
              </a:rPr>
              <a:t>Solution</a:t>
            </a:r>
            <a:endParaRPr lang="en-GB" sz="24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476249"/>
            <a:ext cx="7283152" cy="6245225"/>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67</a:t>
            </a:fld>
            <a:endParaRPr lang="en-US"/>
          </a:p>
        </p:txBody>
      </p:sp>
    </p:spTree>
    <p:extLst>
      <p:ext uri="{BB962C8B-B14F-4D97-AF65-F5344CB8AC3E}">
        <p14:creationId xmlns:p14="http://schemas.microsoft.com/office/powerpoint/2010/main" val="22430131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29290"/>
            <a:ext cx="8229600" cy="252793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68</a:t>
            </a:fld>
            <a:endParaRPr lang="en-US"/>
          </a:p>
        </p:txBody>
      </p:sp>
    </p:spTree>
    <p:extLst>
      <p:ext uri="{BB962C8B-B14F-4D97-AF65-F5344CB8AC3E}">
        <p14:creationId xmlns:p14="http://schemas.microsoft.com/office/powerpoint/2010/main" val="7389166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29600" cy="634082"/>
          </a:xfrm>
        </p:spPr>
        <p:txBody>
          <a:bodyPr>
            <a:noAutofit/>
          </a:bodyPr>
          <a:lstStyle/>
          <a:p>
            <a:pPr algn="l"/>
            <a:r>
              <a:rPr lang="en-IN" sz="2800" b="1" dirty="0">
                <a:latin typeface="Times New Roman" pitchFamily="18" charset="0"/>
                <a:cs typeface="Times New Roman" pitchFamily="18" charset="0"/>
              </a:rPr>
              <a:t>Fuzzy Terminologies based MCQ questions</a:t>
            </a:r>
            <a:endParaRPr lang="en-GB" sz="2800" dirty="0"/>
          </a:p>
        </p:txBody>
      </p:sp>
      <p:sp>
        <p:nvSpPr>
          <p:cNvPr id="3" name="Content Placeholder 2"/>
          <p:cNvSpPr>
            <a:spLocks noGrp="1"/>
          </p:cNvSpPr>
          <p:nvPr>
            <p:ph idx="1"/>
          </p:nvPr>
        </p:nvSpPr>
        <p:spPr>
          <a:xfrm>
            <a:off x="457200" y="822722"/>
            <a:ext cx="8229600" cy="5303441"/>
          </a:xfrm>
        </p:spPr>
        <p:txBody>
          <a:bodyPr>
            <a:normAutofit fontScale="77500" lnSpcReduction="20000"/>
          </a:bodyPr>
          <a:lstStyle/>
          <a:p>
            <a:pPr marL="0" indent="0" fontAlgn="ctr">
              <a:buNone/>
            </a:pPr>
            <a:r>
              <a:rPr lang="en-GB" sz="2000" dirty="0" smtClean="0">
                <a:latin typeface="Times New Roman" panose="02020603050405020304" pitchFamily="18" charset="0"/>
                <a:cs typeface="Times New Roman" panose="02020603050405020304" pitchFamily="18" charset="0"/>
              </a:rPr>
              <a:t>1.A </a:t>
            </a:r>
            <a:r>
              <a:rPr lang="en-GB" sz="2000" dirty="0">
                <a:latin typeface="Times New Roman" panose="02020603050405020304" pitchFamily="18" charset="0"/>
                <a:cs typeface="Times New Roman" panose="02020603050405020304" pitchFamily="18" charset="0"/>
              </a:rPr>
              <a:t>__________ point of a fuzzy set A is a point x ∈ X at which µA(x) = 0.5</a:t>
            </a:r>
          </a:p>
          <a:p>
            <a:pPr marL="457200" indent="-457200" fontAlgn="b">
              <a:buAutoNum type="alphaLcParenBoth"/>
            </a:pPr>
            <a:r>
              <a:rPr lang="en-GB" sz="2000" dirty="0" smtClean="0">
                <a:latin typeface="Times New Roman" panose="02020603050405020304" pitchFamily="18" charset="0"/>
                <a:cs typeface="Times New Roman" panose="02020603050405020304" pitchFamily="18" charset="0"/>
              </a:rPr>
              <a:t>Core         (b)  Support       (C ) Cross-over       (d)</a:t>
            </a:r>
            <a:r>
              <a:rPr lang="el-GR" sz="2000" dirty="0" smtClean="0">
                <a:latin typeface="Times New Roman" panose="02020603050405020304" pitchFamily="18" charset="0"/>
                <a:cs typeface="Times New Roman" panose="02020603050405020304" pitchFamily="18" charset="0"/>
              </a:rPr>
              <a:t>α – </a:t>
            </a:r>
            <a:r>
              <a:rPr lang="en-GB" sz="2000" dirty="0" smtClean="0">
                <a:latin typeface="Times New Roman" panose="02020603050405020304" pitchFamily="18" charset="0"/>
                <a:cs typeface="Times New Roman" panose="02020603050405020304" pitchFamily="18" charset="0"/>
              </a:rPr>
              <a:t>cut</a:t>
            </a:r>
          </a:p>
          <a:p>
            <a:pPr marL="0" indent="0" fontAlgn="b">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:-C</a:t>
            </a:r>
          </a:p>
          <a:p>
            <a:pPr marL="0" indent="0" fontAlgn="b">
              <a:buNone/>
            </a:pPr>
            <a:r>
              <a:rPr lang="en-GB" sz="2000" dirty="0" smtClean="0">
                <a:latin typeface="Times New Roman" panose="02020603050405020304" pitchFamily="18" charset="0"/>
                <a:cs typeface="Times New Roman" panose="02020603050405020304" pitchFamily="18" charset="0"/>
              </a:rPr>
              <a:t>Explanation:-</a:t>
            </a:r>
            <a:r>
              <a:rPr lang="en-GB" sz="2400" dirty="0">
                <a:latin typeface="Times New Roman" panose="02020603050405020304" pitchFamily="18" charset="0"/>
                <a:cs typeface="Times New Roman" panose="02020603050405020304" pitchFamily="18" charset="0"/>
              </a:rPr>
              <a:t>A crossover point of a fuzzy set A is a point x ∈ X at which </a:t>
            </a:r>
            <a:r>
              <a:rPr lang="en-GB" sz="2400" dirty="0" err="1">
                <a:latin typeface="Times New Roman" panose="02020603050405020304" pitchFamily="18" charset="0"/>
                <a:cs typeface="Times New Roman" panose="02020603050405020304" pitchFamily="18" charset="0"/>
              </a:rPr>
              <a:t>iA</a:t>
            </a:r>
            <a:r>
              <a:rPr lang="en-GB" sz="2400" dirty="0">
                <a:latin typeface="Times New Roman" panose="02020603050405020304" pitchFamily="18" charset="0"/>
                <a:cs typeface="Times New Roman" panose="02020603050405020304" pitchFamily="18" charset="0"/>
              </a:rPr>
              <a:t>(x) = 0.5. That is Crossover (A) = {</a:t>
            </a:r>
            <a:r>
              <a:rPr lang="en-GB" sz="2400" dirty="0" err="1">
                <a:latin typeface="Times New Roman" panose="02020603050405020304" pitchFamily="18" charset="0"/>
                <a:cs typeface="Times New Roman" panose="02020603050405020304" pitchFamily="18" charset="0"/>
              </a:rPr>
              <a:t>x|iA</a:t>
            </a:r>
            <a:r>
              <a:rPr lang="en-GB" sz="2400" dirty="0">
                <a:latin typeface="Times New Roman" panose="02020603050405020304" pitchFamily="18" charset="0"/>
                <a:cs typeface="Times New Roman" panose="02020603050405020304" pitchFamily="18" charset="0"/>
              </a:rPr>
              <a:t>(x) = 0.5}.</a:t>
            </a:r>
            <a:endParaRPr lang="en-GB" sz="1800" dirty="0">
              <a:latin typeface="Times New Roman" panose="02020603050405020304" pitchFamily="18" charset="0"/>
              <a:cs typeface="Times New Roman" panose="02020603050405020304" pitchFamily="18" charset="0"/>
            </a:endParaRPr>
          </a:p>
          <a:p>
            <a:pPr marL="0" indent="0">
              <a:buNone/>
            </a:pPr>
            <a:endParaRPr lang="en-GB" sz="2800" dirty="0" smtClean="0"/>
          </a:p>
          <a:p>
            <a:pPr marL="0" indent="0">
              <a:buNone/>
            </a:pPr>
            <a:r>
              <a:rPr lang="en-GB" sz="2600" dirty="0" smtClean="0">
                <a:latin typeface="Times New Roman" panose="02020603050405020304" pitchFamily="18" charset="0"/>
                <a:cs typeface="Times New Roman" panose="02020603050405020304" pitchFamily="18" charset="0"/>
              </a:rPr>
              <a:t>2.Fuzzy singleton is a …..</a:t>
            </a:r>
          </a:p>
          <a:p>
            <a:pPr marL="514350" indent="-514350">
              <a:buAutoNum type="alphaLcParenBoth"/>
            </a:pPr>
            <a:r>
              <a:rPr lang="en-GB" sz="2600" dirty="0" smtClean="0">
                <a:latin typeface="Times New Roman" panose="02020603050405020304" pitchFamily="18" charset="0"/>
                <a:cs typeface="Times New Roman" panose="02020603050405020304" pitchFamily="18" charset="0"/>
              </a:rPr>
              <a:t>set </a:t>
            </a:r>
            <a:r>
              <a:rPr lang="en-GB" sz="2600" dirty="0">
                <a:latin typeface="Times New Roman" panose="02020603050405020304" pitchFamily="18" charset="0"/>
                <a:cs typeface="Times New Roman" panose="02020603050405020304" pitchFamily="18" charset="0"/>
              </a:rPr>
              <a:t>of all points x ∈ X such that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&gt; </a:t>
            </a:r>
            <a:r>
              <a:rPr lang="en-GB" sz="2600" dirty="0" smtClean="0">
                <a:latin typeface="Times New Roman" panose="02020603050405020304" pitchFamily="18" charset="0"/>
                <a:cs typeface="Times New Roman" panose="02020603050405020304" pitchFamily="18" charset="0"/>
              </a:rPr>
              <a:t>0 </a:t>
            </a:r>
          </a:p>
          <a:p>
            <a:pPr marL="0" indent="0">
              <a:buNone/>
            </a:pPr>
            <a:r>
              <a:rPr lang="en-GB" sz="2600" dirty="0" smtClean="0">
                <a:latin typeface="Times New Roman" panose="02020603050405020304" pitchFamily="18" charset="0"/>
                <a:cs typeface="Times New Roman" panose="02020603050405020304" pitchFamily="18" charset="0"/>
              </a:rPr>
              <a:t>(b)</a:t>
            </a:r>
            <a:r>
              <a:rPr lang="en-GB" sz="2600" dirty="0">
                <a:latin typeface="Times New Roman" panose="02020603050405020304" pitchFamily="18" charset="0"/>
                <a:cs typeface="Times New Roman" panose="02020603050405020304" pitchFamily="18" charset="0"/>
              </a:rPr>
              <a:t> set of all points x ∈ X such that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a:t>
            </a:r>
            <a:r>
              <a:rPr lang="en-GB" sz="2600" dirty="0" smtClean="0">
                <a:latin typeface="Times New Roman" panose="02020603050405020304" pitchFamily="18" charset="0"/>
                <a:cs typeface="Times New Roman" panose="02020603050405020304" pitchFamily="18" charset="0"/>
              </a:rPr>
              <a:t>1</a:t>
            </a:r>
          </a:p>
          <a:p>
            <a:pPr marL="0" indent="0">
              <a:buNone/>
            </a:pPr>
            <a:r>
              <a:rPr lang="en-GB" sz="2600" dirty="0" smtClean="0">
                <a:latin typeface="Times New Roman" panose="02020603050405020304" pitchFamily="18" charset="0"/>
                <a:cs typeface="Times New Roman" panose="02020603050405020304" pitchFamily="18" charset="0"/>
              </a:rPr>
              <a:t>(c)</a:t>
            </a:r>
            <a:r>
              <a:rPr lang="en-GB" sz="2600" dirty="0">
                <a:latin typeface="Times New Roman" panose="02020603050405020304" pitchFamily="18" charset="0"/>
                <a:cs typeface="Times New Roman" panose="02020603050405020304" pitchFamily="18" charset="0"/>
              </a:rPr>
              <a:t> elements x of the universe such that 0 &lt;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&lt; 1</a:t>
            </a:r>
            <a:r>
              <a:rPr lang="en-GB" sz="2600" dirty="0" smtClean="0">
                <a:latin typeface="Times New Roman" panose="02020603050405020304" pitchFamily="18" charset="0"/>
                <a:cs typeface="Times New Roman" panose="02020603050405020304" pitchFamily="18" charset="0"/>
              </a:rPr>
              <a:t> </a:t>
            </a:r>
          </a:p>
          <a:p>
            <a:pPr marL="0" indent="0">
              <a:buNone/>
            </a:pPr>
            <a:r>
              <a:rPr lang="en-GB" sz="2600" dirty="0" smtClean="0">
                <a:latin typeface="Times New Roman" panose="02020603050405020304" pitchFamily="18" charset="0"/>
                <a:cs typeface="Times New Roman" panose="02020603050405020304" pitchFamily="18" charset="0"/>
              </a:rPr>
              <a:t>(d)</a:t>
            </a:r>
            <a:r>
              <a:rPr lang="en-GB" sz="2600" dirty="0">
                <a:latin typeface="Times New Roman" panose="02020603050405020304" pitchFamily="18" charset="0"/>
                <a:cs typeface="Times New Roman" panose="02020603050405020304" pitchFamily="18" charset="0"/>
              </a:rPr>
              <a:t>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a:t>
            </a:r>
            <a:r>
              <a:rPr lang="en-GB" sz="2600" dirty="0" smtClean="0">
                <a:latin typeface="Times New Roman" panose="02020603050405020304" pitchFamily="18" charset="0"/>
                <a:cs typeface="Times New Roman" panose="02020603050405020304" pitchFamily="18" charset="0"/>
              </a:rPr>
              <a:t>1.</a:t>
            </a:r>
          </a:p>
          <a:p>
            <a:pPr marL="0" indent="0">
              <a:buNone/>
            </a:pPr>
            <a:endParaRPr lang="en-GB" sz="2600" dirty="0" smtClean="0">
              <a:latin typeface="Times New Roman" panose="02020603050405020304" pitchFamily="18" charset="0"/>
              <a:cs typeface="Times New Roman" panose="02020603050405020304" pitchFamily="18" charset="0"/>
            </a:endParaRPr>
          </a:p>
          <a:p>
            <a:pPr marL="0" indent="0">
              <a:buNone/>
            </a:pPr>
            <a:r>
              <a:rPr lang="en-GB" sz="2600" dirty="0" smtClean="0">
                <a:latin typeface="Times New Roman" panose="02020603050405020304" pitchFamily="18" charset="0"/>
                <a:cs typeface="Times New Roman" panose="02020603050405020304" pitchFamily="18" charset="0"/>
              </a:rPr>
              <a:t>Ans:-</a:t>
            </a:r>
            <a:r>
              <a:rPr lang="en-GB" sz="2600" dirty="0">
                <a:latin typeface="Times New Roman" panose="02020603050405020304" pitchFamily="18" charset="0"/>
                <a:cs typeface="Times New Roman" panose="02020603050405020304" pitchFamily="18" charset="0"/>
              </a:rPr>
              <a:t> (d)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a:t>
            </a:r>
            <a:r>
              <a:rPr lang="en-GB" sz="2600" dirty="0" smtClean="0">
                <a:latin typeface="Times New Roman" panose="02020603050405020304" pitchFamily="18" charset="0"/>
                <a:cs typeface="Times New Roman" panose="02020603050405020304" pitchFamily="18" charset="0"/>
              </a:rPr>
              <a:t>.</a:t>
            </a:r>
          </a:p>
          <a:p>
            <a:pPr marL="0" indent="0">
              <a:buNone/>
            </a:pPr>
            <a:endParaRPr lang="en-GB" sz="2600" dirty="0" smtClean="0">
              <a:latin typeface="Times New Roman" panose="02020603050405020304" pitchFamily="18" charset="0"/>
              <a:cs typeface="Times New Roman" panose="02020603050405020304" pitchFamily="18" charset="0"/>
            </a:endParaRPr>
          </a:p>
          <a:p>
            <a:pPr marL="0" indent="0" fontAlgn="base">
              <a:buNone/>
            </a:pPr>
            <a:r>
              <a:rPr lang="en-GB" sz="2600" dirty="0" err="1" smtClean="0">
                <a:latin typeface="Times New Roman" panose="02020603050405020304" pitchFamily="18" charset="0"/>
                <a:cs typeface="Times New Roman" panose="02020603050405020304" pitchFamily="18" charset="0"/>
              </a:rPr>
              <a:t>Explaination</a:t>
            </a:r>
            <a:r>
              <a:rPr lang="en-GB" sz="2600" dirty="0" smtClean="0">
                <a:latin typeface="Times New Roman" panose="02020603050405020304" pitchFamily="18" charset="0"/>
                <a:cs typeface="Times New Roman" panose="02020603050405020304" pitchFamily="18" charset="0"/>
              </a:rPr>
              <a:t>:-</a:t>
            </a:r>
            <a:r>
              <a:rPr lang="en-GB" sz="2600" dirty="0">
                <a:latin typeface="Times New Roman" panose="02020603050405020304" pitchFamily="18" charset="0"/>
                <a:cs typeface="Times New Roman" panose="02020603050405020304" pitchFamily="18" charset="0"/>
              </a:rPr>
              <a:t> A fuzzy set whose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 is called a fuzzy singleton. In other words, if the fuzzy set is having only one element with a membership value of 1, then it is called a fuzzy singleton.</a:t>
            </a:r>
          </a:p>
          <a:p>
            <a:pPr marL="0" indent="0" fontAlgn="base">
              <a:buNone/>
            </a:pPr>
            <a:r>
              <a:rPr lang="en-GB" sz="2600" dirty="0">
                <a:latin typeface="Times New Roman" panose="02020603050405020304" pitchFamily="18" charset="0"/>
                <a:cs typeface="Times New Roman" panose="02020603050405020304" pitchFamily="18" charset="0"/>
              </a:rPr>
              <a:t>|A| = {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 }</a:t>
            </a:r>
          </a:p>
          <a:p>
            <a:pPr marL="0" indent="0">
              <a:buNone/>
            </a:pPr>
            <a:endParaRPr lang="en-GB" sz="28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69</a:t>
            </a:fld>
            <a:endParaRPr lang="en-US"/>
          </a:p>
        </p:txBody>
      </p:sp>
    </p:spTree>
    <p:extLst>
      <p:ext uri="{BB962C8B-B14F-4D97-AF65-F5344CB8AC3E}">
        <p14:creationId xmlns:p14="http://schemas.microsoft.com/office/powerpoint/2010/main" val="34631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06325" y="226876"/>
            <a:ext cx="8229600" cy="1143000"/>
          </a:xfrm>
        </p:spPr>
        <p:txBody>
          <a:bodyPr>
            <a:normAutofit/>
          </a:bodyPr>
          <a:lstStyle/>
          <a:p>
            <a:pPr lvl="1"/>
            <a:r>
              <a:rPr lang="en-US" sz="2800" dirty="0" smtClean="0"/>
              <a:t>	</a:t>
            </a:r>
            <a:r>
              <a:rPr lang="en-US" sz="2800" b="1" dirty="0" smtClean="0"/>
              <a:t>Relational algebra (operations on sets) </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7</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1979712" y="1048939"/>
            <a:ext cx="6552728" cy="1754326"/>
          </a:xfrm>
          <a:prstGeom prst="rect">
            <a:avLst/>
          </a:prstGeom>
        </p:spPr>
        <p:txBody>
          <a:bodyPr wrap="square">
            <a:spAutoFit/>
          </a:bodyPr>
          <a:lstStyle/>
          <a:p>
            <a:pPr marL="342900" indent="-342900" fontAlgn="base">
              <a:buAutoNum type="arabicPeriod"/>
            </a:pPr>
            <a:r>
              <a:rPr lang="en-IN" b="1" u="sng" dirty="0" smtClean="0"/>
              <a:t>Union </a:t>
            </a:r>
            <a:r>
              <a:rPr lang="en-IN" b="1" u="sng" dirty="0"/>
              <a:t>Operator (∪</a:t>
            </a:r>
            <a:r>
              <a:rPr lang="en-IN" b="1" u="sng" dirty="0" smtClean="0"/>
              <a:t>)-</a:t>
            </a:r>
          </a:p>
          <a:p>
            <a:pPr fontAlgn="base"/>
            <a:r>
              <a:rPr lang="en-US" dirty="0"/>
              <a:t>Let R and S be two relations</a:t>
            </a:r>
            <a:r>
              <a:rPr lang="en-US" dirty="0" smtClean="0"/>
              <a:t>. Then- </a:t>
            </a:r>
            <a:endParaRPr lang="en-US" dirty="0"/>
          </a:p>
          <a:p>
            <a:pPr fontAlgn="base"/>
            <a:r>
              <a:rPr lang="en-US" dirty="0"/>
              <a:t>R ∪ S is the set of all tuples belonging to either R or S or both.</a:t>
            </a:r>
          </a:p>
          <a:p>
            <a:pPr fontAlgn="base"/>
            <a:r>
              <a:rPr lang="en-US" dirty="0"/>
              <a:t>In R ∪ S, duplicates are automatically removed.</a:t>
            </a:r>
          </a:p>
          <a:p>
            <a:pPr fontAlgn="base"/>
            <a:r>
              <a:rPr lang="en-US" dirty="0"/>
              <a:t>Union operation is both commutative and associative</a:t>
            </a:r>
          </a:p>
          <a:p>
            <a:pPr marL="342900" indent="-342900" fontAlgn="base">
              <a:buAutoNum type="arabicPeriod"/>
            </a:pPr>
            <a:endParaRPr lang="en-IN" b="1" dirty="0"/>
          </a:p>
        </p:txBody>
      </p:sp>
      <p:sp>
        <p:nvSpPr>
          <p:cNvPr id="3" name="Rectangle 2"/>
          <p:cNvSpPr/>
          <p:nvPr/>
        </p:nvSpPr>
        <p:spPr>
          <a:xfrm>
            <a:off x="243709" y="2429969"/>
            <a:ext cx="5673824" cy="1754326"/>
          </a:xfrm>
          <a:prstGeom prst="rect">
            <a:avLst/>
          </a:prstGeom>
        </p:spPr>
        <p:txBody>
          <a:bodyPr wrap="square">
            <a:spAutoFit/>
          </a:bodyPr>
          <a:lstStyle/>
          <a:p>
            <a:r>
              <a:rPr lang="en-US" b="1" dirty="0" smtClean="0">
                <a:solidFill>
                  <a:srgbClr val="002060"/>
                </a:solidFill>
              </a:rPr>
              <a:t>Example-</a:t>
            </a:r>
            <a:r>
              <a:rPr lang="en-US" dirty="0" smtClean="0"/>
              <a:t>Consider </a:t>
            </a:r>
            <a:r>
              <a:rPr lang="en-US" dirty="0"/>
              <a:t>the following two relations R and S-</a:t>
            </a:r>
          </a:p>
          <a:p>
            <a:r>
              <a:rPr lang="en-US" dirty="0" smtClean="0"/>
              <a:t> ID</a:t>
            </a:r>
            <a:r>
              <a:rPr lang="en-US" dirty="0"/>
              <a:t>	Name	Subject</a:t>
            </a:r>
          </a:p>
          <a:p>
            <a:r>
              <a:rPr lang="en-US" dirty="0"/>
              <a:t>100	Ankit	English</a:t>
            </a:r>
          </a:p>
          <a:p>
            <a:r>
              <a:rPr lang="en-US" dirty="0"/>
              <a:t>200	Pooja	</a:t>
            </a:r>
            <a:r>
              <a:rPr lang="en-US" dirty="0" err="1"/>
              <a:t>Maths</a:t>
            </a:r>
            <a:endParaRPr lang="en-US" dirty="0"/>
          </a:p>
          <a:p>
            <a:r>
              <a:rPr lang="en-US" dirty="0"/>
              <a:t>300	</a:t>
            </a:r>
            <a:r>
              <a:rPr lang="en-US" dirty="0" err="1"/>
              <a:t>Komal</a:t>
            </a:r>
            <a:r>
              <a:rPr lang="en-US" dirty="0"/>
              <a:t>	Science</a:t>
            </a:r>
          </a:p>
          <a:p>
            <a:r>
              <a:rPr lang="en-US" dirty="0" smtClean="0"/>
              <a:t>           </a:t>
            </a:r>
            <a:r>
              <a:rPr lang="en-US" b="1" dirty="0" smtClean="0"/>
              <a:t>Relation </a:t>
            </a:r>
            <a:r>
              <a:rPr lang="en-US" b="1" dirty="0"/>
              <a:t>R</a:t>
            </a:r>
            <a:endParaRPr lang="en-IN" b="1" dirty="0"/>
          </a:p>
        </p:txBody>
      </p:sp>
      <p:sp>
        <p:nvSpPr>
          <p:cNvPr id="8" name="Rectangle 7"/>
          <p:cNvSpPr/>
          <p:nvPr/>
        </p:nvSpPr>
        <p:spPr>
          <a:xfrm>
            <a:off x="4788024" y="2895879"/>
            <a:ext cx="4572000" cy="1200329"/>
          </a:xfrm>
          <a:prstGeom prst="rect">
            <a:avLst/>
          </a:prstGeom>
        </p:spPr>
        <p:txBody>
          <a:bodyPr>
            <a:spAutoFit/>
          </a:bodyPr>
          <a:lstStyle/>
          <a:p>
            <a:r>
              <a:rPr lang="en-US" dirty="0"/>
              <a:t>ID	Name	Subject</a:t>
            </a:r>
          </a:p>
          <a:p>
            <a:r>
              <a:rPr lang="en-US" dirty="0"/>
              <a:t>100	Ankit	English</a:t>
            </a:r>
          </a:p>
          <a:p>
            <a:r>
              <a:rPr lang="en-US" dirty="0"/>
              <a:t>400	</a:t>
            </a:r>
            <a:r>
              <a:rPr lang="en-US" dirty="0" err="1"/>
              <a:t>Kajol</a:t>
            </a:r>
            <a:r>
              <a:rPr lang="en-US" dirty="0"/>
              <a:t>	French</a:t>
            </a:r>
          </a:p>
          <a:p>
            <a:r>
              <a:rPr lang="en-US" dirty="0" smtClean="0"/>
              <a:t>             </a:t>
            </a:r>
            <a:r>
              <a:rPr lang="en-US" b="1" dirty="0" smtClean="0"/>
              <a:t>Relation </a:t>
            </a:r>
            <a:r>
              <a:rPr lang="en-US" b="1" dirty="0"/>
              <a:t>S</a:t>
            </a:r>
            <a:endParaRPr lang="en-IN" b="1" dirty="0"/>
          </a:p>
        </p:txBody>
      </p:sp>
      <p:sp>
        <p:nvSpPr>
          <p:cNvPr id="10" name="Rectangle 9"/>
          <p:cNvSpPr/>
          <p:nvPr/>
        </p:nvSpPr>
        <p:spPr>
          <a:xfrm>
            <a:off x="2987824" y="4158899"/>
            <a:ext cx="3168352" cy="2031325"/>
          </a:xfrm>
          <a:prstGeom prst="rect">
            <a:avLst/>
          </a:prstGeom>
        </p:spPr>
        <p:txBody>
          <a:bodyPr wrap="square">
            <a:spAutoFit/>
          </a:bodyPr>
          <a:lstStyle/>
          <a:p>
            <a:r>
              <a:rPr lang="en-US" dirty="0"/>
              <a:t>Then, R ∪ S is-</a:t>
            </a:r>
          </a:p>
          <a:p>
            <a:r>
              <a:rPr lang="en-US" dirty="0" smtClean="0"/>
              <a:t>ID</a:t>
            </a:r>
            <a:r>
              <a:rPr lang="en-US" dirty="0"/>
              <a:t>	Name	Subject</a:t>
            </a:r>
          </a:p>
          <a:p>
            <a:r>
              <a:rPr lang="en-US" dirty="0"/>
              <a:t>100	Ankit	English</a:t>
            </a:r>
          </a:p>
          <a:p>
            <a:r>
              <a:rPr lang="en-US" dirty="0"/>
              <a:t>200	Pooja	</a:t>
            </a:r>
            <a:r>
              <a:rPr lang="en-US" dirty="0" err="1"/>
              <a:t>Maths</a:t>
            </a:r>
            <a:endParaRPr lang="en-US" dirty="0"/>
          </a:p>
          <a:p>
            <a:r>
              <a:rPr lang="en-US" dirty="0"/>
              <a:t>300	</a:t>
            </a:r>
            <a:r>
              <a:rPr lang="en-US" dirty="0" err="1"/>
              <a:t>Komal</a:t>
            </a:r>
            <a:r>
              <a:rPr lang="en-US" dirty="0"/>
              <a:t>	Science</a:t>
            </a:r>
          </a:p>
          <a:p>
            <a:r>
              <a:rPr lang="en-US" dirty="0"/>
              <a:t>400	</a:t>
            </a:r>
            <a:r>
              <a:rPr lang="en-US" dirty="0" err="1"/>
              <a:t>Kajol</a:t>
            </a:r>
            <a:r>
              <a:rPr lang="en-US" dirty="0"/>
              <a:t>	French</a:t>
            </a:r>
          </a:p>
          <a:p>
            <a:r>
              <a:rPr lang="en-US" dirty="0" smtClean="0"/>
              <a:t>       </a:t>
            </a:r>
            <a:r>
              <a:rPr lang="en-US" b="1" dirty="0" smtClean="0"/>
              <a:t>Relation </a:t>
            </a:r>
            <a:r>
              <a:rPr lang="en-US" b="1" dirty="0"/>
              <a:t>R ∪ S</a:t>
            </a:r>
            <a:endParaRPr lang="en-IN" b="1" dirty="0"/>
          </a:p>
        </p:txBody>
      </p:sp>
    </p:spTree>
    <p:extLst>
      <p:ext uri="{BB962C8B-B14F-4D97-AF65-F5344CB8AC3E}">
        <p14:creationId xmlns:p14="http://schemas.microsoft.com/office/powerpoint/2010/main" val="215148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xEl>
                                              <p:pRg st="3" end="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3200" b="1" dirty="0">
                <a:latin typeface="Times New Roman" pitchFamily="18" charset="0"/>
                <a:cs typeface="Times New Roman" pitchFamily="18" charset="0"/>
              </a:rPr>
              <a:t>Fuzzy Terminologies based MCQ questions</a:t>
            </a:r>
            <a:endParaRPr lang="en-GB" sz="3200" dirty="0"/>
          </a:p>
        </p:txBody>
      </p:sp>
      <p:sp>
        <p:nvSpPr>
          <p:cNvPr id="3" name="Content Placeholder 2"/>
          <p:cNvSpPr>
            <a:spLocks noGrp="1"/>
          </p:cNvSpPr>
          <p:nvPr>
            <p:ph idx="1"/>
          </p:nvPr>
        </p:nvSpPr>
        <p:spPr/>
        <p:txBody>
          <a:bodyPr>
            <a:normAutofit fontScale="92500" lnSpcReduction="10000"/>
          </a:bodyPr>
          <a:lstStyle/>
          <a:p>
            <a:pPr marL="0" indent="0">
              <a:buNone/>
            </a:pPr>
            <a:r>
              <a:rPr lang="en-GB" sz="2000" dirty="0">
                <a:latin typeface="Times New Roman" panose="02020603050405020304" pitchFamily="18" charset="0"/>
                <a:cs typeface="Times New Roman" panose="02020603050405020304" pitchFamily="18" charset="0"/>
              </a:rPr>
              <a:t>3</a:t>
            </a: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set of all points x in X in a fuzzy set A is defined as a “core”, if</a:t>
            </a:r>
          </a:p>
          <a:p>
            <a:pPr marL="0" indent="0">
              <a:buNone/>
            </a:pPr>
            <a:r>
              <a:rPr lang="en-GB" sz="2000" dirty="0" smtClean="0">
                <a:latin typeface="Times New Roman" panose="02020603050405020304" pitchFamily="18" charset="0"/>
                <a:cs typeface="Times New Roman" panose="02020603050405020304" pitchFamily="18" charset="0"/>
              </a:rPr>
              <a:t>(a)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0    (b)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&gt; </a:t>
            </a:r>
            <a:r>
              <a:rPr lang="en-GB" sz="2000" dirty="0" smtClean="0">
                <a:latin typeface="Times New Roman" panose="02020603050405020304" pitchFamily="18" charset="0"/>
                <a:cs typeface="Times New Roman" panose="02020603050405020304" pitchFamily="18" charset="0"/>
              </a:rPr>
              <a:t>1    (c)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1   (d)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&lt; 1</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(c)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1 </a:t>
            </a:r>
            <a:endParaRPr lang="en-GB" sz="2000" dirty="0" smtClean="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Explanation:-</a:t>
            </a:r>
            <a:r>
              <a:rPr lang="en-GB" dirty="0"/>
              <a:t> </a:t>
            </a:r>
            <a:r>
              <a:rPr lang="en-GB" sz="2000" dirty="0">
                <a:latin typeface="Times New Roman" panose="02020603050405020304" pitchFamily="18" charset="0"/>
                <a:cs typeface="Times New Roman" panose="02020603050405020304" pitchFamily="18" charset="0"/>
              </a:rPr>
              <a:t>The core of a fuzzy set </a:t>
            </a:r>
            <a:r>
              <a:rPr lang="en-GB" sz="2000" u="sng" dirty="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is the set of all points x ∈ X such that </a:t>
            </a:r>
            <a:r>
              <a:rPr lang="en-GB" sz="2000" dirty="0" err="1">
                <a:latin typeface="Times New Roman" panose="02020603050405020304" pitchFamily="18" charset="0"/>
                <a:cs typeface="Times New Roman" panose="02020603050405020304" pitchFamily="18" charset="0"/>
              </a:rPr>
              <a:t>μ</a:t>
            </a:r>
            <a:r>
              <a:rPr lang="en-GB" sz="2000" u="sng" baseline="-25000" dirty="0" err="1">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1      Core</a:t>
            </a:r>
            <a:r>
              <a:rPr lang="en-GB" sz="2000" dirty="0">
                <a:latin typeface="Times New Roman" panose="02020603050405020304" pitchFamily="18" charset="0"/>
                <a:cs typeface="Times New Roman" panose="02020603050405020304" pitchFamily="18" charset="0"/>
              </a:rPr>
              <a:t>( </a:t>
            </a:r>
            <a:r>
              <a:rPr lang="en-GB" sz="2000" u="sng" dirty="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 = { x | </a:t>
            </a:r>
            <a:r>
              <a:rPr lang="en-GB" sz="2000" dirty="0" err="1">
                <a:latin typeface="Times New Roman" panose="02020603050405020304" pitchFamily="18" charset="0"/>
                <a:cs typeface="Times New Roman" panose="02020603050405020304" pitchFamily="18" charset="0"/>
              </a:rPr>
              <a:t>μ</a:t>
            </a:r>
            <a:r>
              <a:rPr lang="en-GB" sz="2000" u="sng" baseline="-25000" dirty="0" err="1">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(x) = 1, x ∈ X </a:t>
            </a:r>
            <a:r>
              <a:rPr lang="en-GB" sz="2000" dirty="0" smtClean="0">
                <a:latin typeface="Times New Roman" panose="02020603050405020304" pitchFamily="18" charset="0"/>
                <a:cs typeface="Times New Roman" panose="02020603050405020304" pitchFamily="18" charset="0"/>
              </a:rPr>
              <a:t>}</a:t>
            </a:r>
          </a:p>
          <a:p>
            <a:pPr marL="0" indent="0" fontAlgn="base">
              <a:buNone/>
            </a:pPr>
            <a:endParaRPr lang="en-GB" sz="2000" dirty="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4. </a:t>
            </a:r>
            <a:r>
              <a:rPr lang="en-GB" sz="2000" dirty="0">
                <a:latin typeface="Times New Roman" panose="02020603050405020304" pitchFamily="18" charset="0"/>
                <a:cs typeface="Times New Roman" panose="02020603050405020304" pitchFamily="18" charset="0"/>
              </a:rPr>
              <a:t>A fuzzy set A is closed if:</a:t>
            </a:r>
          </a:p>
          <a:p>
            <a:pPr marL="0" indent="0" fontAlgn="base">
              <a:buNone/>
            </a:pPr>
            <a:r>
              <a:rPr lang="en-GB" sz="2000" dirty="0">
                <a:latin typeface="Times New Roman" panose="02020603050405020304" pitchFamily="18" charset="0"/>
                <a:cs typeface="Times New Roman" panose="02020603050405020304" pitchFamily="18" charset="0"/>
              </a:rPr>
              <a:t>a.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1and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a:t>
            </a:r>
          </a:p>
          <a:p>
            <a:pPr marL="0" indent="0" fontAlgn="base">
              <a:buNone/>
            </a:pPr>
            <a:r>
              <a:rPr lang="en-GB" sz="2000" dirty="0">
                <a:latin typeface="Times New Roman" panose="02020603050405020304" pitchFamily="18" charset="0"/>
                <a:cs typeface="Times New Roman" panose="02020603050405020304" pitchFamily="18" charset="0"/>
              </a:rPr>
              <a:t>b.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a:t>
            </a:r>
          </a:p>
          <a:p>
            <a:pPr marL="0" indent="0" fontAlgn="base">
              <a:buNone/>
            </a:pPr>
            <a:r>
              <a:rPr lang="en-GB" sz="2000" dirty="0">
                <a:latin typeface="Times New Roman" panose="02020603050405020304" pitchFamily="18" charset="0"/>
                <a:cs typeface="Times New Roman" panose="02020603050405020304" pitchFamily="18" charset="0"/>
              </a:rPr>
              <a:t>c.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 and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t>
            </a:r>
          </a:p>
          <a:p>
            <a:pPr marL="0" indent="0" fontAlgn="base">
              <a:buNone/>
            </a:pPr>
            <a:r>
              <a:rPr lang="en-GB" sz="2000" dirty="0">
                <a:latin typeface="Times New Roman" panose="02020603050405020304" pitchFamily="18" charset="0"/>
                <a:cs typeface="Times New Roman" panose="02020603050405020304" pitchFamily="18" charset="0"/>
              </a:rPr>
              <a:t>d.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t>
            </a:r>
          </a:p>
          <a:p>
            <a:pPr marL="0" indent="0" fontAlgn="base">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b</a:t>
            </a:r>
          </a:p>
          <a:p>
            <a:pPr marL="0" indent="0" fontAlgn="base">
              <a:buNone/>
            </a:pPr>
            <a:r>
              <a:rPr lang="en-GB" sz="2000" dirty="0">
                <a:latin typeface="Times New Roman" panose="02020603050405020304" pitchFamily="18" charset="0"/>
                <a:cs typeface="Times New Roman" panose="02020603050405020304" pitchFamily="18" charset="0"/>
              </a:rPr>
              <a:t>Detailed Solution: Option (b) is the condition for the closeness of a fuzzy set.</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70</a:t>
            </a:fld>
            <a:endParaRPr lang="en-US"/>
          </a:p>
        </p:txBody>
      </p:sp>
    </p:spTree>
    <p:extLst>
      <p:ext uri="{BB962C8B-B14F-4D97-AF65-F5344CB8AC3E}">
        <p14:creationId xmlns:p14="http://schemas.microsoft.com/office/powerpoint/2010/main" val="3133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1.Involution:-</a:t>
            </a:r>
            <a:r>
              <a:rPr lang="en-US" dirty="0">
                <a:latin typeface="Times New Roman" panose="02020603050405020304" pitchFamily="18" charset="0"/>
                <a:cs typeface="Times New Roman" panose="02020603050405020304" pitchFamily="18" charset="0"/>
              </a:rPr>
              <a:t>Involution states that the complement of complement is set itself.( </a:t>
            </a:r>
            <a:r>
              <a:rPr lang="en-US" u="sng"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 = </a:t>
            </a:r>
            <a:r>
              <a:rPr lang="en-US" u="sng"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2.Commutativity:-</a:t>
            </a:r>
            <a:r>
              <a:rPr lang="en-US" dirty="0">
                <a:latin typeface="Times New Roman" panose="02020603050405020304" pitchFamily="18" charset="0"/>
                <a:cs typeface="Times New Roman" panose="02020603050405020304" pitchFamily="18" charset="0"/>
              </a:rPr>
              <a:t>Operations are called commutative if the order of operands does not alter the result. Fuzzy sets are commutative under union and intersection operations.</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 ∪ B = B ∪ A </a:t>
            </a:r>
          </a:p>
          <a:p>
            <a:pPr marL="0" indent="0">
              <a:buNone/>
            </a:pPr>
            <a:r>
              <a:rPr lang="en-US" dirty="0">
                <a:latin typeface="Times New Roman" panose="02020603050405020304" pitchFamily="18" charset="0"/>
                <a:cs typeface="Times New Roman" panose="02020603050405020304" pitchFamily="18" charset="0"/>
              </a:rPr>
              <a:t>         (ii) A ∩ B = B ∩ A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71</a:t>
            </a:fld>
            <a:endParaRPr lang="en-US"/>
          </a:p>
        </p:txBody>
      </p:sp>
    </p:spTree>
    <p:extLst>
      <p:ext uri="{BB962C8B-B14F-4D97-AF65-F5344CB8AC3E}">
        <p14:creationId xmlns:p14="http://schemas.microsoft.com/office/powerpoint/2010/main" val="413691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Associativity</a:t>
            </a:r>
          </a:p>
          <a:p>
            <a:pPr marL="0" indent="0">
              <a:buNone/>
            </a:pPr>
            <a:r>
              <a:rPr lang="en-US" sz="2800" dirty="0">
                <a:latin typeface="Times New Roman" panose="02020603050405020304" pitchFamily="18" charset="0"/>
                <a:cs typeface="Times New Roman" panose="02020603050405020304" pitchFamily="18" charset="0"/>
              </a:rPr>
              <a:t>       Fuzzy sets are associative under union and intersection operations.</a:t>
            </a:r>
          </a:p>
          <a:p>
            <a:pPr marL="0" indent="0">
              <a:buNone/>
            </a:pPr>
            <a:r>
              <a:rPr lang="en-US" sz="2800" dirty="0">
                <a:latin typeface="Times New Roman" panose="02020603050405020304" pitchFamily="18" charset="0"/>
                <a:cs typeface="Times New Roman" panose="02020603050405020304" pitchFamily="18" charset="0"/>
              </a:rPr>
              <a:t>            A ∪ ( B ∪ C ) = ( A ∪ B ) ∪ C </a:t>
            </a:r>
          </a:p>
          <a:p>
            <a:pPr marL="0" indent="0">
              <a:buNone/>
            </a:pPr>
            <a:r>
              <a:rPr lang="en-US" sz="2800" dirty="0">
                <a:latin typeface="Times New Roman" panose="02020603050405020304" pitchFamily="18" charset="0"/>
                <a:cs typeface="Times New Roman" panose="02020603050405020304" pitchFamily="18" charset="0"/>
              </a:rPr>
              <a:t>            A ∩ ( B ∩ C ) = ( A ∩ B ) ∩ C </a:t>
            </a:r>
          </a:p>
          <a:p>
            <a:pPr marL="0" indent="0">
              <a:buNone/>
            </a:pPr>
            <a:r>
              <a:rPr lang="en-US" sz="2800" b="1" dirty="0">
                <a:latin typeface="Times New Roman" panose="02020603050405020304" pitchFamily="18" charset="0"/>
                <a:cs typeface="Times New Roman" panose="02020603050405020304" pitchFamily="18" charset="0"/>
              </a:rPr>
              <a:t>Distributive</a:t>
            </a:r>
          </a:p>
          <a:p>
            <a:pPr marL="0" indent="0">
              <a:buNone/>
            </a:pPr>
            <a:r>
              <a:rPr lang="en-US" sz="2800" dirty="0">
                <a:latin typeface="Times New Roman" panose="02020603050405020304" pitchFamily="18" charset="0"/>
                <a:cs typeface="Times New Roman" panose="02020603050405020304" pitchFamily="18" charset="0"/>
              </a:rPr>
              <a:t>            A ∪ ( B ∩ C ) = ( A ∪ B ) ∩ ( A ∪ C ) </a:t>
            </a:r>
          </a:p>
          <a:p>
            <a:pPr marL="0" indent="0">
              <a:buNone/>
            </a:pPr>
            <a:r>
              <a:rPr lang="en-US" sz="2800" dirty="0">
                <a:latin typeface="Times New Roman" panose="02020603050405020304" pitchFamily="18" charset="0"/>
                <a:cs typeface="Times New Roman" panose="02020603050405020304" pitchFamily="18" charset="0"/>
              </a:rPr>
              <a:t>           A ∩ ( B ∪ C ) = ( A ∩ B ) ∪ ( A ∩ C )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72</a:t>
            </a:fld>
            <a:endParaRPr lang="en-US"/>
          </a:p>
        </p:txBody>
      </p:sp>
    </p:spTree>
    <p:extLst>
      <p:ext uri="{BB962C8B-B14F-4D97-AF65-F5344CB8AC3E}">
        <p14:creationId xmlns:p14="http://schemas.microsoft.com/office/powerpoint/2010/main" val="453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latin typeface="Times New Roman" panose="02020603050405020304" pitchFamily="18" charset="0"/>
                <a:cs typeface="Times New Roman" panose="02020603050405020304" pitchFamily="18" charset="0"/>
              </a:rPr>
              <a:t>Absorption</a:t>
            </a:r>
          </a:p>
          <a:p>
            <a:pPr marL="0" indent="0">
              <a:buNone/>
            </a:pPr>
            <a:r>
              <a:rPr lang="en-US" dirty="0">
                <a:latin typeface="Times New Roman" panose="02020603050405020304" pitchFamily="18" charset="0"/>
                <a:cs typeface="Times New Roman" panose="02020603050405020304" pitchFamily="18" charset="0"/>
              </a:rPr>
              <a:t>Absorption produces identical sets after stated union and intersection operations.</a:t>
            </a:r>
          </a:p>
          <a:p>
            <a:pPr marL="0" indent="0">
              <a:buNone/>
            </a:pPr>
            <a:r>
              <a:rPr lang="en-US" dirty="0">
                <a:latin typeface="Times New Roman" panose="02020603050405020304" pitchFamily="18" charset="0"/>
                <a:cs typeface="Times New Roman" panose="02020603050405020304" pitchFamily="18" charset="0"/>
              </a:rPr>
              <a:t>         A ∪ ( A ∩ B) = A </a:t>
            </a:r>
          </a:p>
          <a:p>
            <a:pPr marL="0" indent="0">
              <a:buNone/>
            </a:pPr>
            <a:r>
              <a:rPr lang="en-US" dirty="0">
                <a:latin typeface="Times New Roman" panose="02020603050405020304" pitchFamily="18" charset="0"/>
                <a:cs typeface="Times New Roman" panose="02020603050405020304" pitchFamily="18" charset="0"/>
              </a:rPr>
              <a:t>         A ∩ ( A ∪ B ) = A </a:t>
            </a:r>
          </a:p>
          <a:p>
            <a:pPr marL="0" indent="0">
              <a:buNone/>
            </a:pPr>
            <a:r>
              <a:rPr lang="en-US" b="1" dirty="0" err="1">
                <a:latin typeface="Times New Roman" panose="02020603050405020304" pitchFamily="18" charset="0"/>
                <a:cs typeface="Times New Roman" panose="02020603050405020304" pitchFamily="18" charset="0"/>
              </a:rPr>
              <a:t>Idempotency</a:t>
            </a:r>
            <a:r>
              <a:rPr lang="en-US" b="1" dirty="0">
                <a:latin typeface="Times New Roman" panose="02020603050405020304" pitchFamily="18" charset="0"/>
                <a:cs typeface="Times New Roman" panose="02020603050405020304" pitchFamily="18" charset="0"/>
              </a:rPr>
              <a:t> / Tautology</a:t>
            </a:r>
          </a:p>
          <a:p>
            <a:pPr marL="0" indent="0">
              <a:buNone/>
            </a:pPr>
            <a:r>
              <a:rPr lang="en-US" dirty="0" err="1">
                <a:latin typeface="Times New Roman" panose="02020603050405020304" pitchFamily="18" charset="0"/>
                <a:cs typeface="Times New Roman" panose="02020603050405020304" pitchFamily="18" charset="0"/>
              </a:rPr>
              <a:t>Idempotency</a:t>
            </a:r>
            <a:r>
              <a:rPr lang="en-US" dirty="0">
                <a:latin typeface="Times New Roman" panose="02020603050405020304" pitchFamily="18" charset="0"/>
                <a:cs typeface="Times New Roman" panose="02020603050405020304" pitchFamily="18" charset="0"/>
              </a:rPr>
              <a:t> does not alter the element or the membership value of elements in the set</a:t>
            </a:r>
          </a:p>
          <a:p>
            <a:pPr marL="0" indent="0">
              <a:buNone/>
            </a:pPr>
            <a:r>
              <a:rPr lang="en-US" dirty="0">
                <a:latin typeface="Times New Roman" panose="02020603050405020304" pitchFamily="18" charset="0"/>
                <a:cs typeface="Times New Roman" panose="02020603050405020304" pitchFamily="18" charset="0"/>
              </a:rPr>
              <a:t>           A ∪ A = A </a:t>
            </a:r>
          </a:p>
          <a:p>
            <a:pPr marL="0" indent="0">
              <a:buNone/>
            </a:pPr>
            <a:r>
              <a:rPr lang="en-US" dirty="0">
                <a:latin typeface="Times New Roman" panose="02020603050405020304" pitchFamily="18" charset="0"/>
                <a:cs typeface="Times New Roman" panose="02020603050405020304" pitchFamily="18" charset="0"/>
              </a:rPr>
              <a:t>          A ∩ A = A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73</a:t>
            </a:fld>
            <a:endParaRPr lang="en-US"/>
          </a:p>
        </p:txBody>
      </p:sp>
    </p:spTree>
    <p:extLst>
      <p:ext uri="{BB962C8B-B14F-4D97-AF65-F5344CB8AC3E}">
        <p14:creationId xmlns:p14="http://schemas.microsoft.com/office/powerpoint/2010/main" val="352691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latin typeface="Times New Roman" panose="02020603050405020304" pitchFamily="18" charset="0"/>
                <a:cs typeface="Times New Roman" panose="02020603050405020304" pitchFamily="18" charset="0"/>
              </a:rPr>
              <a:t>Identity</a:t>
            </a:r>
          </a:p>
          <a:p>
            <a:pPr marL="0" indent="0">
              <a:buNone/>
            </a:pPr>
            <a:r>
              <a:rPr lang="en-US" dirty="0">
                <a:latin typeface="Times New Roman" panose="02020603050405020304" pitchFamily="18" charset="0"/>
                <a:cs typeface="Times New Roman" panose="02020603050405020304" pitchFamily="18" charset="0"/>
              </a:rPr>
              <a:t>           A ∪ ϕ = A  ,  A ∩ ϕ = ϕ ,   A ∪ X = X ,    A ∩ X = A</a:t>
            </a:r>
          </a:p>
          <a:p>
            <a:pPr marL="0" indent="0">
              <a:buNone/>
            </a:pPr>
            <a:r>
              <a:rPr lang="en-US" b="1" dirty="0">
                <a:latin typeface="Times New Roman" panose="02020603050405020304" pitchFamily="18" charset="0"/>
                <a:cs typeface="Times New Roman" panose="02020603050405020304" pitchFamily="18" charset="0"/>
              </a:rPr>
              <a:t>Transitivity</a:t>
            </a:r>
          </a:p>
          <a:p>
            <a:pPr marL="0" indent="0">
              <a:buNone/>
            </a:pPr>
            <a:r>
              <a:rPr lang="en-US" dirty="0">
                <a:latin typeface="Times New Roman" panose="02020603050405020304" pitchFamily="18" charset="0"/>
                <a:cs typeface="Times New Roman" panose="02020603050405020304" pitchFamily="18" charset="0"/>
              </a:rPr>
              <a:t>         If A ⊆ B and B ⊆ C then A ⊆ C </a:t>
            </a:r>
          </a:p>
          <a:p>
            <a:pPr marL="0" indent="0">
              <a:buNone/>
            </a:pPr>
            <a:r>
              <a:rPr lang="en-US" b="1" dirty="0">
                <a:latin typeface="Times New Roman" panose="02020603050405020304" pitchFamily="18" charset="0"/>
                <a:cs typeface="Times New Roman" panose="02020603050405020304" pitchFamily="18" charset="0"/>
              </a:rPr>
              <a:t>De Morgan’s Law:-</a:t>
            </a:r>
            <a:r>
              <a:rPr lang="en-US" dirty="0">
                <a:latin typeface="Times New Roman" panose="02020603050405020304" pitchFamily="18" charset="0"/>
                <a:cs typeface="Times New Roman" panose="02020603050405020304" pitchFamily="18" charset="0"/>
              </a:rPr>
              <a:t> De Morgan’s Laws can be stated as,</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The complement of a union is the intersection of the complement of individual sets. ( A ∪ B )’ = A‘ ∩ B‘</a:t>
            </a:r>
          </a:p>
          <a:p>
            <a:pPr marL="0" indent="0">
              <a:buNone/>
            </a:pPr>
            <a:r>
              <a:rPr lang="en-US" dirty="0">
                <a:latin typeface="Times New Roman" panose="02020603050405020304" pitchFamily="18" charset="0"/>
                <a:cs typeface="Times New Roman" panose="02020603050405020304" pitchFamily="18" charset="0"/>
              </a:rPr>
              <a:t>   (ii) The complement of an intersection is the union of the complement of individual sets.( A ∩ B )’ = A’ ∪ B‘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74</a:t>
            </a:fld>
            <a:endParaRPr lang="en-US"/>
          </a:p>
        </p:txBody>
      </p:sp>
    </p:spTree>
    <p:extLst>
      <p:ext uri="{BB962C8B-B14F-4D97-AF65-F5344CB8AC3E}">
        <p14:creationId xmlns:p14="http://schemas.microsoft.com/office/powerpoint/2010/main" val="354486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GB" sz="3600" dirty="0" smtClean="0">
                <a:latin typeface="Times New Roman" panose="02020603050405020304" pitchFamily="18" charset="0"/>
                <a:cs typeface="Times New Roman" panose="02020603050405020304" pitchFamily="18" charset="0"/>
              </a:rPr>
              <a:t>MCQ based on Fuzzy set properties</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229600" cy="5145435"/>
          </a:xfrm>
        </p:spPr>
        <p:txBody>
          <a:bodyPr>
            <a:normAutofit fontScale="92500" lnSpcReduction="10000"/>
          </a:bodyPr>
          <a:lstStyle/>
          <a:p>
            <a:pPr marL="0" indent="0">
              <a:buNone/>
            </a:pPr>
            <a:r>
              <a:rPr lang="en-GB" sz="2000" dirty="0" smtClean="0">
                <a:latin typeface="Times New Roman" panose="02020603050405020304" pitchFamily="18" charset="0"/>
                <a:cs typeface="Times New Roman" panose="02020603050405020304" pitchFamily="18" charset="0"/>
              </a:rPr>
              <a:t>1.If </a:t>
            </a:r>
            <a:r>
              <a:rPr lang="en-GB" sz="2000" dirty="0">
                <a:latin typeface="Times New Roman" panose="02020603050405020304" pitchFamily="18" charset="0"/>
                <a:cs typeface="Times New Roman" panose="02020603050405020304" pitchFamily="18" charset="0"/>
              </a:rPr>
              <a:t>A, B and C are any three sets, then A – (B ∪ C) is equal to</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A – B) ∪ (A – C</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b) (A – B) ∪ </a:t>
            </a:r>
            <a:r>
              <a:rPr lang="en-GB" sz="2000" dirty="0" smtClean="0">
                <a:latin typeface="Times New Roman" panose="02020603050405020304" pitchFamily="18" charset="0"/>
                <a:cs typeface="Times New Roman" panose="02020603050405020304" pitchFamily="18" charset="0"/>
              </a:rPr>
              <a:t>C </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c) (A – B) ∩ </a:t>
            </a: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d) (A – B) ∩ (A – C)</a:t>
            </a:r>
          </a:p>
          <a:p>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smtClean="0">
                <a:latin typeface="Times New Roman" panose="02020603050405020304" pitchFamily="18" charset="0"/>
                <a:cs typeface="Times New Roman" panose="02020603050405020304" pitchFamily="18" charset="0"/>
              </a:rPr>
              <a:t>Explanation: A </a:t>
            </a:r>
            <a:r>
              <a:rPr lang="en-GB" sz="2000" dirty="0">
                <a:latin typeface="Times New Roman" panose="02020603050405020304" pitchFamily="18" charset="0"/>
                <a:cs typeface="Times New Roman" panose="02020603050405020304" pitchFamily="18" charset="0"/>
              </a:rPr>
              <a:t>− (B ∪ C) = A ∩ (B ∪ C) ′ = A ∩ (B′∩ C′) = (A ∩ B′) ∩ (A ∩ C′) = (A − B) ∩ (A − C</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 ⋃ (A ⋂ B) = A represents</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Law of excluded </a:t>
            </a:r>
            <a:r>
              <a:rPr lang="en-GB" sz="2000" dirty="0" smtClean="0">
                <a:latin typeface="Times New Roman" panose="02020603050405020304" pitchFamily="18" charset="0"/>
                <a:cs typeface="Times New Roman" panose="02020603050405020304" pitchFamily="18" charset="0"/>
              </a:rPr>
              <a:t>middle                  (b</a:t>
            </a:r>
            <a:r>
              <a:rPr lang="en-GB" sz="2000" dirty="0">
                <a:latin typeface="Times New Roman" panose="02020603050405020304" pitchFamily="18" charset="0"/>
                <a:cs typeface="Times New Roman" panose="02020603050405020304" pitchFamily="18" charset="0"/>
              </a:rPr>
              <a:t>) Law of absorption</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Demorgans </a:t>
            </a:r>
            <a:r>
              <a:rPr lang="en-GB" sz="2000" dirty="0" smtClean="0">
                <a:latin typeface="Times New Roman" panose="02020603050405020304" pitchFamily="18" charset="0"/>
                <a:cs typeface="Times New Roman" panose="02020603050405020304" pitchFamily="18" charset="0"/>
              </a:rPr>
              <a:t>law                                (d</a:t>
            </a:r>
            <a:r>
              <a:rPr lang="en-GB" sz="2000" dirty="0">
                <a:latin typeface="Times New Roman" panose="02020603050405020304" pitchFamily="18" charset="0"/>
                <a:cs typeface="Times New Roman" panose="02020603050405020304" pitchFamily="18" charset="0"/>
              </a:rPr>
              <a:t>) Law of contradiction</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 Law of </a:t>
            </a:r>
            <a:r>
              <a:rPr lang="en-GB" sz="2000" dirty="0" smtClean="0">
                <a:latin typeface="Times New Roman" panose="02020603050405020304" pitchFamily="18" charset="0"/>
                <a:cs typeface="Times New Roman" panose="02020603050405020304" pitchFamily="18" charset="0"/>
              </a:rPr>
              <a:t>absorption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US" sz="2000" dirty="0"/>
              <a:t>Absorption produces identical sets after stated union and intersection operations.</a:t>
            </a:r>
          </a:p>
          <a:p>
            <a:pPr marL="0" indent="0">
              <a:buNone/>
            </a:pPr>
            <a:r>
              <a:rPr lang="en-US" sz="2000" dirty="0"/>
              <a:t>         A ∪ ( A ∩ B) = A </a:t>
            </a:r>
          </a:p>
          <a:p>
            <a:pPr marL="0" indent="0">
              <a:buNone/>
            </a:pPr>
            <a:r>
              <a:rPr lang="en-US" sz="2000" dirty="0"/>
              <a:t>         A ∩ ( A ∪ B ) = A </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75</a:t>
            </a:fld>
            <a:endParaRPr lang="en-US"/>
          </a:p>
        </p:txBody>
      </p:sp>
    </p:spTree>
    <p:extLst>
      <p:ext uri="{BB962C8B-B14F-4D97-AF65-F5344CB8AC3E}">
        <p14:creationId xmlns:p14="http://schemas.microsoft.com/office/powerpoint/2010/main" val="1092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504056"/>
          </a:xfrm>
        </p:spPr>
        <p:txBody>
          <a:bodyPr>
            <a:normAutofit fontScale="90000"/>
          </a:bodyPr>
          <a:lstStyle/>
          <a:p>
            <a:pPr algn="l"/>
            <a:r>
              <a:rPr lang="en-US" b="1" dirty="0">
                <a:latin typeface="Times New Roman" panose="02020603050405020304" pitchFamily="18" charset="0"/>
                <a:cs typeface="Times New Roman" panose="02020603050405020304" pitchFamily="18" charset="0"/>
              </a:rPr>
              <a:t>Linguistic </a:t>
            </a:r>
            <a:r>
              <a:rPr lang="en-US" b="1" dirty="0" smtClean="0">
                <a:latin typeface="Times New Roman" panose="02020603050405020304" pitchFamily="18" charset="0"/>
                <a:cs typeface="Times New Roman" panose="02020603050405020304" pitchFamily="18" charset="0"/>
              </a:rPr>
              <a:t>Variable</a:t>
            </a:r>
            <a:endParaRPr lang="en-US" dirty="0"/>
          </a:p>
        </p:txBody>
      </p:sp>
      <p:sp>
        <p:nvSpPr>
          <p:cNvPr id="3" name="Content Placeholder 2"/>
          <p:cNvSpPr>
            <a:spLocks noGrp="1"/>
          </p:cNvSpPr>
          <p:nvPr>
            <p:ph idx="1"/>
          </p:nvPr>
        </p:nvSpPr>
        <p:spPr>
          <a:xfrm>
            <a:off x="457200" y="1124744"/>
            <a:ext cx="8229600" cy="5001419"/>
          </a:xfrm>
        </p:spPr>
        <p:txBody>
          <a:bodyPr>
            <a:normAutofit fontScale="85000" lnSpcReduction="20000"/>
          </a:bodyPr>
          <a:lstStyle/>
          <a:p>
            <a:pPr marL="0" indent="0">
              <a:buNone/>
            </a:pPr>
            <a:r>
              <a:rPr lang="en-US" sz="2800" dirty="0" smtClean="0">
                <a:latin typeface="Times New Roman" panose="02020603050405020304" pitchFamily="18" charset="0"/>
                <a:cs typeface="Times New Roman" panose="02020603050405020304" pitchFamily="18" charset="0"/>
              </a:rPr>
              <a:t>Also known as </a:t>
            </a:r>
            <a:r>
              <a:rPr lang="en-US" sz="2800" dirty="0" smtClean="0">
                <a:solidFill>
                  <a:srgbClr val="FF0000"/>
                </a:solidFill>
                <a:latin typeface="Times New Roman" panose="02020603050405020304" pitchFamily="18" charset="0"/>
                <a:cs typeface="Times New Roman" panose="02020603050405020304" pitchFamily="18" charset="0"/>
              </a:rPr>
              <a:t>Fuzzy Variable or Atomic Term</a:t>
            </a:r>
            <a:r>
              <a:rPr lang="en-US" sz="2800" dirty="0" smtClean="0">
                <a:latin typeface="Times New Roman" panose="02020603050405020304" pitchFamily="18" charset="0"/>
                <a:cs typeface="Times New Roman" panose="02020603050405020304" pitchFamily="18" charset="0"/>
              </a:rPr>
              <a:t> that is </a:t>
            </a:r>
            <a:r>
              <a:rPr lang="en-US" sz="2800" dirty="0" err="1">
                <a:latin typeface="Times New Roman" panose="02020603050405020304" pitchFamily="18" charset="0"/>
                <a:cs typeface="Times New Roman" panose="02020603050405020304" pitchFamily="18" charset="0"/>
              </a:rPr>
              <a:t>is</a:t>
            </a:r>
            <a:r>
              <a:rPr lang="en-US" sz="2800" dirty="0">
                <a:latin typeface="Times New Roman" panose="02020603050405020304" pitchFamily="18" charset="0"/>
                <a:cs typeface="Times New Roman" panose="02020603050405020304" pitchFamily="18" charset="0"/>
              </a:rPr>
              <a:t> primarily associated with quantifying and reasoning out imprecise or vague terms that appear in </a:t>
            </a:r>
            <a:r>
              <a:rPr lang="en-US" sz="2800" dirty="0" smtClean="0">
                <a:latin typeface="Times New Roman" panose="02020603050405020304" pitchFamily="18" charset="0"/>
                <a:cs typeface="Times New Roman" panose="02020603050405020304" pitchFamily="18" charset="0"/>
              </a:rPr>
              <a:t>natural languages. </a:t>
            </a:r>
          </a:p>
          <a:p>
            <a:pPr marL="0" indent="0">
              <a:buNone/>
            </a:pPr>
            <a:r>
              <a:rPr lang="en-US" sz="2800" dirty="0" smtClean="0">
                <a:latin typeface="Times New Roman" panose="02020603050405020304" pitchFamily="18" charset="0"/>
                <a:cs typeface="Times New Roman" panose="02020603050405020304" pitchFamily="18" charset="0"/>
              </a:rPr>
              <a:t>i.e. A variable </a:t>
            </a:r>
            <a:r>
              <a:rPr lang="en-US" sz="2800" dirty="0">
                <a:latin typeface="Times New Roman" panose="02020603050405020304" pitchFamily="18" charset="0"/>
                <a:cs typeface="Times New Roman" panose="02020603050405020304" pitchFamily="18" charset="0"/>
              </a:rPr>
              <a:t>whose values are words or sentences in a natural or artificial </a:t>
            </a:r>
            <a:r>
              <a:rPr lang="en-US" sz="2800" dirty="0" smtClean="0">
                <a:latin typeface="Times New Roman" panose="02020603050405020304" pitchFamily="18" charset="0"/>
                <a:cs typeface="Times New Roman" panose="02020603050405020304" pitchFamily="18" charset="0"/>
              </a:rPr>
              <a:t>language.</a:t>
            </a:r>
          </a:p>
          <a:p>
            <a:pPr marL="0" indent="0">
              <a:buNone/>
            </a:pPr>
            <a:r>
              <a:rPr lang="en-US" sz="2800" dirty="0" smtClean="0">
                <a:latin typeface="Times New Roman" panose="02020603050405020304" pitchFamily="18" charset="0"/>
                <a:cs typeface="Times New Roman" panose="02020603050405020304" pitchFamily="18" charset="0"/>
              </a:rPr>
              <a:t> Each </a:t>
            </a:r>
            <a:r>
              <a:rPr lang="en-US" sz="2800" dirty="0">
                <a:latin typeface="Times New Roman" panose="02020603050405020304" pitchFamily="18" charset="0"/>
                <a:cs typeface="Times New Roman" panose="02020603050405020304" pitchFamily="18" charset="0"/>
              </a:rPr>
              <a:t>linguistic variable consists of the following elements</a:t>
            </a: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name</a:t>
            </a:r>
            <a:r>
              <a:rPr lang="en-US" sz="2800" dirty="0">
                <a:latin typeface="Times New Roman" panose="02020603050405020304" pitchFamily="18" charset="0"/>
                <a:cs typeface="Times New Roman" panose="02020603050405020304" pitchFamily="18" charset="0"/>
              </a:rPr>
              <a:t>, which should capture the meaning of the base variable </a:t>
            </a:r>
            <a:r>
              <a:rPr lang="en-US" sz="2800" dirty="0" smtClean="0">
                <a:latin typeface="Times New Roman" panose="02020603050405020304" pitchFamily="18" charset="0"/>
                <a:cs typeface="Times New Roman" panose="02020603050405020304" pitchFamily="18" charset="0"/>
              </a:rPr>
              <a:t>involved like </a:t>
            </a:r>
            <a:r>
              <a:rPr lang="en-GB" sz="2800" dirty="0" smtClean="0">
                <a:solidFill>
                  <a:srgbClr val="FF0000"/>
                </a:solidFill>
                <a:latin typeface="Times New Roman" panose="02020603050405020304" pitchFamily="18" charset="0"/>
                <a:cs typeface="Times New Roman" panose="02020603050405020304" pitchFamily="18" charset="0"/>
              </a:rPr>
              <a:t>temperature</a:t>
            </a:r>
            <a:r>
              <a:rPr lang="en-GB" sz="2800" dirty="0">
                <a:solidFill>
                  <a:srgbClr val="FF0000"/>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base variable</a:t>
            </a:r>
            <a:r>
              <a:rPr lang="en-US" sz="2800" dirty="0">
                <a:latin typeface="Times New Roman" panose="02020603050405020304" pitchFamily="18" charset="0"/>
                <a:cs typeface="Times New Roman" panose="02020603050405020304" pitchFamily="18" charset="0"/>
              </a:rPr>
              <a:t> with its </a:t>
            </a:r>
            <a:r>
              <a:rPr lang="en-US" sz="2800" i="1" dirty="0">
                <a:latin typeface="Times New Roman" panose="02020603050405020304" pitchFamily="18" charset="0"/>
                <a:cs typeface="Times New Roman" panose="02020603050405020304" pitchFamily="18" charset="0"/>
              </a:rPr>
              <a:t>range of values</a:t>
            </a:r>
            <a:r>
              <a:rPr lang="en-US" sz="2800" dirty="0">
                <a:latin typeface="Times New Roman" panose="02020603050405020304" pitchFamily="18" charset="0"/>
                <a:cs typeface="Times New Roman" panose="02020603050405020304" pitchFamily="18" charset="0"/>
              </a:rPr>
              <a:t> (a closed interval of real numbers</a:t>
            </a:r>
            <a:r>
              <a:rPr lang="en-US" sz="2800" dirty="0" smtClean="0">
                <a:latin typeface="Times New Roman" panose="02020603050405020304" pitchFamily="18" charset="0"/>
                <a:cs typeface="Times New Roman" panose="02020603050405020304" pitchFamily="18" charset="0"/>
              </a:rPr>
              <a:t>) like [0,100].</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set of linguistic terms</a:t>
            </a:r>
            <a:r>
              <a:rPr lang="en-US" sz="2800" dirty="0">
                <a:latin typeface="Times New Roman" panose="02020603050405020304" pitchFamily="18" charset="0"/>
                <a:cs typeface="Times New Roman" panose="02020603050405020304" pitchFamily="18" charset="0"/>
              </a:rPr>
              <a:t> that refer to values of the base </a:t>
            </a:r>
            <a:r>
              <a:rPr lang="en-US" sz="2800" dirty="0" smtClean="0">
                <a:latin typeface="Times New Roman" panose="02020603050405020304" pitchFamily="18" charset="0"/>
                <a:cs typeface="Times New Roman" panose="02020603050405020304" pitchFamily="18" charset="0"/>
              </a:rPr>
              <a:t>variable</a:t>
            </a:r>
          </a:p>
          <a:p>
            <a:pPr marL="0"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like cold, warm etc.</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semantic rule</a:t>
            </a:r>
            <a:r>
              <a:rPr lang="en-US" sz="2800" dirty="0">
                <a:latin typeface="Times New Roman" panose="02020603050405020304" pitchFamily="18" charset="0"/>
                <a:cs typeface="Times New Roman" panose="02020603050405020304" pitchFamily="18" charset="0"/>
              </a:rPr>
              <a:t>, which assigns to each linguistic term its meaning—an appropriate fuzzy number defined on the range of the base variable</a:t>
            </a: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76</a:t>
            </a:fld>
            <a:endParaRPr lang="en-US"/>
          </a:p>
        </p:txBody>
      </p:sp>
    </p:spTree>
    <p:extLst>
      <p:ext uri="{BB962C8B-B14F-4D97-AF65-F5344CB8AC3E}">
        <p14:creationId xmlns:p14="http://schemas.microsoft.com/office/powerpoint/2010/main" val="370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Linguistic Variables</a:t>
            </a:r>
            <a:endParaRPr lang="en-US" dirty="0"/>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pPr marL="0" indent="0">
              <a:buNone/>
            </a:pPr>
            <a:r>
              <a:rPr lang="en-US" sz="2600" dirty="0">
                <a:latin typeface="Times New Roman" panose="02020603050405020304" pitchFamily="18" charset="0"/>
                <a:cs typeface="Times New Roman" panose="02020603050405020304" pitchFamily="18" charset="0"/>
              </a:rPr>
              <a:t>We can categorize linguistic variables as follow:</a:t>
            </a:r>
          </a:p>
          <a:p>
            <a:r>
              <a:rPr lang="en-US" sz="2600" b="1" dirty="0">
                <a:latin typeface="Times New Roman" panose="02020603050405020304" pitchFamily="18" charset="0"/>
                <a:cs typeface="Times New Roman" panose="02020603050405020304" pitchFamily="18" charset="0"/>
              </a:rPr>
              <a:t>Quantification terms:  </a:t>
            </a:r>
            <a:r>
              <a:rPr lang="en-US" sz="2600" dirty="0">
                <a:latin typeface="Times New Roman" panose="02020603050405020304" pitchFamily="18" charset="0"/>
                <a:cs typeface="Times New Roman" panose="02020603050405020304" pitchFamily="18" charset="0"/>
              </a:rPr>
              <a:t>all, most, many, about one-fourth, some</a:t>
            </a:r>
          </a:p>
          <a:p>
            <a:r>
              <a:rPr lang="en-US" sz="2600" b="1" dirty="0">
                <a:latin typeface="Times New Roman" panose="02020603050405020304" pitchFamily="18" charset="0"/>
                <a:cs typeface="Times New Roman" panose="02020603050405020304" pitchFamily="18" charset="0"/>
              </a:rPr>
              <a:t>Usuality terms</a:t>
            </a:r>
            <a:r>
              <a:rPr lang="en-US" sz="2600" dirty="0">
                <a:latin typeface="Times New Roman" panose="02020603050405020304" pitchFamily="18" charset="0"/>
                <a:cs typeface="Times New Roman" panose="02020603050405020304" pitchFamily="18" charset="0"/>
              </a:rPr>
              <a:t>: always, sometimes, seldom, never</a:t>
            </a:r>
          </a:p>
          <a:p>
            <a:r>
              <a:rPr lang="en-US" sz="2600" b="1" dirty="0">
                <a:latin typeface="Times New Roman" panose="02020603050405020304" pitchFamily="18" charset="0"/>
                <a:cs typeface="Times New Roman" panose="02020603050405020304" pitchFamily="18" charset="0"/>
              </a:rPr>
              <a:t>Likelihood terms</a:t>
            </a:r>
            <a:r>
              <a:rPr lang="en-US" sz="2600" dirty="0">
                <a:latin typeface="Times New Roman" panose="02020603050405020304" pitchFamily="18" charset="0"/>
                <a:cs typeface="Times New Roman" panose="02020603050405020304" pitchFamily="18" charset="0"/>
              </a:rPr>
              <a:t>: certain, likely, possible, certainly not</a:t>
            </a:r>
          </a:p>
          <a:p>
            <a:pPr marL="0" indent="0" algn="just">
              <a:buNone/>
            </a:pPr>
            <a:endParaRPr lang="en-GB" sz="2600"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GB" sz="2600" b="1" dirty="0" smtClean="0">
                <a:latin typeface="Times New Roman" panose="02020603050405020304" pitchFamily="18" charset="0"/>
                <a:cs typeface="Times New Roman" panose="02020603050405020304" pitchFamily="18" charset="0"/>
              </a:rPr>
              <a:t>An </a:t>
            </a:r>
            <a:r>
              <a:rPr lang="en-GB" sz="2600" b="1" dirty="0">
                <a:latin typeface="Times New Roman" panose="02020603050405020304" pitchFamily="18" charset="0"/>
                <a:cs typeface="Times New Roman" panose="02020603050405020304" pitchFamily="18" charset="0"/>
              </a:rPr>
              <a:t>example </a:t>
            </a:r>
            <a:endParaRPr lang="en-GB" sz="2600" b="1" dirty="0" smtClean="0">
              <a:latin typeface="Times New Roman" panose="02020603050405020304" pitchFamily="18" charset="0"/>
              <a:cs typeface="Times New Roman" panose="02020603050405020304" pitchFamily="18" charset="0"/>
            </a:endParaRPr>
          </a:p>
          <a:p>
            <a:pPr marL="0" indent="0" algn="just">
              <a:buNone/>
            </a:pPr>
            <a:r>
              <a:rPr lang="en-GB" sz="2600" dirty="0" smtClean="0">
                <a:solidFill>
                  <a:srgbClr val="FF0000"/>
                </a:solidFill>
                <a:latin typeface="Times New Roman" panose="02020603050405020304" pitchFamily="18" charset="0"/>
                <a:cs typeface="Times New Roman" panose="02020603050405020304" pitchFamily="18" charset="0"/>
              </a:rPr>
              <a:t>“</a:t>
            </a:r>
            <a:r>
              <a:rPr lang="en-GB" sz="2600" dirty="0">
                <a:solidFill>
                  <a:srgbClr val="FF0000"/>
                </a:solidFill>
                <a:latin typeface="Times New Roman" panose="02020603050405020304" pitchFamily="18" charset="0"/>
                <a:cs typeface="Times New Roman" panose="02020603050405020304" pitchFamily="18" charset="0"/>
              </a:rPr>
              <a:t>temperature,” which captures the meaning of the associated base variable—a variable that expresses the room temperature T (in degree) by real numbers in the interval [0,60], Linguistic values (states) of the linguistic variable are “Cold,” “warm”, “high” and “extreme.” Each of these linguistic terms is assigned one of the fuzzy </a:t>
            </a:r>
            <a:r>
              <a:rPr lang="en-GB" sz="2600" dirty="0" smtClean="0">
                <a:solidFill>
                  <a:srgbClr val="FF0000"/>
                </a:solidFill>
                <a:latin typeface="Times New Roman" panose="02020603050405020304" pitchFamily="18" charset="0"/>
                <a:cs typeface="Times New Roman" panose="02020603050405020304" pitchFamily="18" charset="0"/>
              </a:rPr>
              <a:t>values.</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77</a:t>
            </a:fld>
            <a:endParaRPr lang="en-US"/>
          </a:p>
        </p:txBody>
      </p:sp>
    </p:spTree>
    <p:extLst>
      <p:ext uri="{BB962C8B-B14F-4D97-AF65-F5344CB8AC3E}">
        <p14:creationId xmlns:p14="http://schemas.microsoft.com/office/powerpoint/2010/main" val="19587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1.The </a:t>
            </a:r>
            <a:r>
              <a:rPr lang="en-GB" sz="2000" dirty="0">
                <a:latin typeface="Times New Roman" panose="02020603050405020304" pitchFamily="18" charset="0"/>
                <a:cs typeface="Times New Roman" panose="02020603050405020304" pitchFamily="18" charset="0"/>
              </a:rPr>
              <a:t>room temperature is hot. Here, the hot (use of linguistic variable is used) can be represented by</a:t>
            </a:r>
          </a:p>
          <a:p>
            <a:pPr marL="0" indent="0">
              <a:buNone/>
            </a:pPr>
            <a:r>
              <a:rPr lang="en-GB" sz="2000" dirty="0">
                <a:latin typeface="Times New Roman" panose="02020603050405020304" pitchFamily="18" charset="0"/>
                <a:cs typeface="Times New Roman" panose="02020603050405020304" pitchFamily="18" charset="0"/>
              </a:rPr>
              <a:t>a. Fuzzy </a:t>
            </a:r>
            <a:r>
              <a:rPr lang="en-GB" sz="2000" dirty="0" smtClean="0">
                <a:latin typeface="Times New Roman" panose="02020603050405020304" pitchFamily="18" charset="0"/>
                <a:cs typeface="Times New Roman" panose="02020603050405020304" pitchFamily="18" charset="0"/>
              </a:rPr>
              <a:t>set                                    b</a:t>
            </a:r>
            <a:r>
              <a:rPr lang="en-GB" sz="2000" dirty="0">
                <a:latin typeface="Times New Roman" panose="02020603050405020304" pitchFamily="18" charset="0"/>
                <a:cs typeface="Times New Roman" panose="02020603050405020304" pitchFamily="18" charset="0"/>
              </a:rPr>
              <a:t>. Crisp set</a:t>
            </a:r>
          </a:p>
          <a:p>
            <a:pPr marL="0" indent="0">
              <a:buNone/>
            </a:pPr>
            <a:r>
              <a:rPr lang="en-GB" sz="2000" dirty="0">
                <a:latin typeface="Times New Roman" panose="02020603050405020304" pitchFamily="18" charset="0"/>
                <a:cs typeface="Times New Roman" panose="02020603050405020304" pitchFamily="18" charset="0"/>
              </a:rPr>
              <a:t>c. Fuzzy &amp; Crisp </a:t>
            </a:r>
            <a:r>
              <a:rPr lang="en-GB" sz="2000" dirty="0" smtClean="0">
                <a:latin typeface="Times New Roman" panose="02020603050405020304" pitchFamily="18" charset="0"/>
                <a:cs typeface="Times New Roman" panose="02020603050405020304" pitchFamily="18" charset="0"/>
              </a:rPr>
              <a:t>set                      d</a:t>
            </a:r>
            <a:r>
              <a:rPr lang="en-GB" sz="2000" dirty="0">
                <a:latin typeface="Times New Roman" panose="02020603050405020304" pitchFamily="18" charset="0"/>
                <a:cs typeface="Times New Roman" panose="02020603050405020304" pitchFamily="18" charset="0"/>
              </a:rPr>
              <a:t>. None of the mentioned</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a:t>
            </a:r>
          </a:p>
          <a:p>
            <a:pPr marL="0" indent="0">
              <a:buNone/>
            </a:pPr>
            <a:r>
              <a:rPr lang="en-GB" sz="2000" dirty="0" smtClean="0">
                <a:latin typeface="Times New Roman" panose="02020603050405020304" pitchFamily="18" charset="0"/>
                <a:cs typeface="Times New Roman" panose="02020603050405020304" pitchFamily="18" charset="0"/>
              </a:rPr>
              <a:t>Fuzzy </a:t>
            </a:r>
            <a:r>
              <a:rPr lang="en-GB" sz="2000" dirty="0">
                <a:latin typeface="Times New Roman" panose="02020603050405020304" pitchFamily="18" charset="0"/>
                <a:cs typeface="Times New Roman" panose="02020603050405020304" pitchFamily="18" charset="0"/>
              </a:rPr>
              <a:t>logic deals with linguistic variables</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200" dirty="0" smtClean="0">
                <a:latin typeface="Times New Roman" panose="02020603050405020304" pitchFamily="18" charset="0"/>
                <a:cs typeface="Times New Roman" panose="02020603050405020304" pitchFamily="18" charset="0"/>
              </a:rPr>
              <a:t>2.</a:t>
            </a:r>
            <a:r>
              <a:rPr lang="en-GB" sz="2200" dirty="0">
                <a:latin typeface="Times New Roman" panose="02020603050405020304" pitchFamily="18" charset="0"/>
                <a:cs typeface="Times New Roman" panose="02020603050405020304" pitchFamily="18" charset="0"/>
              </a:rPr>
              <a:t> Fuzzy logic uses</a:t>
            </a:r>
          </a:p>
          <a:p>
            <a:pPr marL="0" indent="0">
              <a:buNone/>
            </a:pPr>
            <a:r>
              <a:rPr lang="en-GB" sz="2200" dirty="0" smtClean="0">
                <a:latin typeface="Times New Roman" panose="02020603050405020304" pitchFamily="18" charset="0"/>
                <a:cs typeface="Times New Roman" panose="02020603050405020304" pitchFamily="18" charset="0"/>
              </a:rPr>
              <a:t>(a</a:t>
            </a:r>
            <a:r>
              <a:rPr lang="en-GB" sz="2200" dirty="0">
                <a:latin typeface="Times New Roman" panose="02020603050405020304" pitchFamily="18" charset="0"/>
                <a:cs typeface="Times New Roman" panose="02020603050405020304" pitchFamily="18" charset="0"/>
              </a:rPr>
              <a:t>) Global </a:t>
            </a:r>
            <a:r>
              <a:rPr lang="en-GB" sz="2200" dirty="0" smtClean="0">
                <a:latin typeface="Times New Roman" panose="02020603050405020304" pitchFamily="18" charset="0"/>
                <a:cs typeface="Times New Roman" panose="02020603050405020304" pitchFamily="18" charset="0"/>
              </a:rPr>
              <a:t>variables                 (b</a:t>
            </a:r>
            <a:r>
              <a:rPr lang="en-GB" sz="2200" dirty="0">
                <a:latin typeface="Times New Roman" panose="02020603050405020304" pitchFamily="18" charset="0"/>
                <a:cs typeface="Times New Roman" panose="02020603050405020304" pitchFamily="18" charset="0"/>
              </a:rPr>
              <a:t>) Linguistic variables</a:t>
            </a:r>
          </a:p>
          <a:p>
            <a:pPr marL="0" indent="0">
              <a:buNone/>
            </a:pPr>
            <a:r>
              <a:rPr lang="en-GB" sz="2200" dirty="0" smtClean="0">
                <a:latin typeface="Times New Roman" panose="02020603050405020304" pitchFamily="18" charset="0"/>
                <a:cs typeface="Times New Roman" panose="02020603050405020304" pitchFamily="18" charset="0"/>
              </a:rPr>
              <a:t>(c</a:t>
            </a:r>
            <a:r>
              <a:rPr lang="en-GB" sz="2200" dirty="0">
                <a:latin typeface="Times New Roman" panose="02020603050405020304" pitchFamily="18" charset="0"/>
                <a:cs typeface="Times New Roman" panose="02020603050405020304" pitchFamily="18" charset="0"/>
              </a:rPr>
              <a:t>) Local </a:t>
            </a:r>
            <a:r>
              <a:rPr lang="en-GB" sz="2200" dirty="0" smtClean="0">
                <a:latin typeface="Times New Roman" panose="02020603050405020304" pitchFamily="18" charset="0"/>
                <a:cs typeface="Times New Roman" panose="02020603050405020304" pitchFamily="18" charset="0"/>
              </a:rPr>
              <a:t>variables                  (d</a:t>
            </a:r>
            <a:r>
              <a:rPr lang="en-GB" sz="2200" dirty="0">
                <a:latin typeface="Times New Roman" panose="02020603050405020304" pitchFamily="18" charset="0"/>
                <a:cs typeface="Times New Roman" panose="02020603050405020304" pitchFamily="18" charset="0"/>
              </a:rPr>
              <a:t>) Approximate </a:t>
            </a:r>
            <a:r>
              <a:rPr lang="en-GB" sz="2200" dirty="0" smtClean="0">
                <a:latin typeface="Times New Roman" panose="02020603050405020304" pitchFamily="18" charset="0"/>
                <a:cs typeface="Times New Roman" panose="02020603050405020304" pitchFamily="18" charset="0"/>
              </a:rPr>
              <a:t>variables</a:t>
            </a:r>
          </a:p>
          <a:p>
            <a:pPr marL="0" indent="0">
              <a:buNone/>
            </a:pPr>
            <a:r>
              <a:rPr lang="en-GB" sz="2200" dirty="0" smtClean="0">
                <a:latin typeface="Times New Roman" panose="02020603050405020304" pitchFamily="18" charset="0"/>
                <a:cs typeface="Times New Roman" panose="02020603050405020304" pitchFamily="18" charset="0"/>
              </a:rPr>
              <a:t>Ans:-</a:t>
            </a:r>
            <a:r>
              <a:rPr lang="en-GB" sz="2200" dirty="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(b</a:t>
            </a:r>
            <a:r>
              <a:rPr lang="en-GB" sz="2200" dirty="0">
                <a:latin typeface="Times New Roman" panose="02020603050405020304" pitchFamily="18" charset="0"/>
                <a:cs typeface="Times New Roman" panose="02020603050405020304" pitchFamily="18" charset="0"/>
              </a:rPr>
              <a:t>) Linguistic variables</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78</a:t>
            </a:fld>
            <a:endParaRPr lang="en-US"/>
          </a:p>
        </p:txBody>
      </p:sp>
    </p:spTree>
    <p:extLst>
      <p:ext uri="{BB962C8B-B14F-4D97-AF65-F5344CB8AC3E}">
        <p14:creationId xmlns:p14="http://schemas.microsoft.com/office/powerpoint/2010/main" val="401950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7886700" cy="576162"/>
          </a:xfrm>
        </p:spPr>
        <p:txBody>
          <a:bodyPr>
            <a:noAutofit/>
          </a:bodyPr>
          <a:lstStyle/>
          <a:p>
            <a:pPr algn="l"/>
            <a:r>
              <a:rPr lang="en-US" sz="3600" b="1" dirty="0" smtClean="0">
                <a:latin typeface="Times New Roman" panose="02020603050405020304" pitchFamily="18" charset="0"/>
                <a:cs typeface="Times New Roman" panose="02020603050405020304" pitchFamily="18" charset="0"/>
              </a:rPr>
              <a:t/>
            </a:r>
            <a:br>
              <a:rPr lang="en-US" sz="3600"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Linguistic Hedges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124744"/>
            <a:ext cx="8263830" cy="5112568"/>
          </a:xfrm>
        </p:spPr>
        <p:txBody>
          <a:bodyPr>
            <a:normAutofit fontScale="77500" lnSpcReduction="20000"/>
          </a:bodyPr>
          <a:lstStyle/>
          <a:p>
            <a:pPr marL="0" indent="0" algn="just">
              <a:buNone/>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an operation that modifies the meaning of a fuzzy set. In other words, hedges are the operators which modify the shapes of fuzzy sets by using adverbs such as </a:t>
            </a:r>
            <a:r>
              <a:rPr lang="en-US" i="1" dirty="0">
                <a:latin typeface="Times New Roman" panose="02020603050405020304" pitchFamily="18" charset="0"/>
                <a:cs typeface="Times New Roman" panose="02020603050405020304" pitchFamily="18" charset="0"/>
              </a:rPr>
              <a:t>more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high</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less</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slightly</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For example, how high the temperature is? Depending upon we can have answers such as very high or slightly high etc. These are examples of hedges applied to the fuzzy set of the temperature.</a:t>
            </a:r>
          </a:p>
          <a:p>
            <a:pPr marL="0" indent="0" algn="just">
              <a:buNone/>
            </a:pPr>
            <a:r>
              <a:rPr lang="en-US" b="1" dirty="0">
                <a:latin typeface="Times New Roman" panose="02020603050405020304" pitchFamily="18" charset="0"/>
                <a:cs typeface="Times New Roman" panose="02020603050405020304" pitchFamily="18" charset="0"/>
              </a:rPr>
              <a:t>Types of hedges: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Intensify a fuzzy set (very, extremely)</a:t>
            </a:r>
          </a:p>
          <a:p>
            <a:pPr algn="just"/>
            <a:r>
              <a:rPr lang="en-US" dirty="0">
                <a:latin typeface="Times New Roman" panose="02020603050405020304" pitchFamily="18" charset="0"/>
                <a:cs typeface="Times New Roman" panose="02020603050405020304" pitchFamily="18" charset="0"/>
              </a:rPr>
              <a:t>Dilute a fuzzy set (somewhat, sort of)</a:t>
            </a:r>
          </a:p>
          <a:p>
            <a:pPr algn="just"/>
            <a:r>
              <a:rPr lang="en-US" dirty="0">
                <a:latin typeface="Times New Roman" panose="02020603050405020304" pitchFamily="18" charset="0"/>
                <a:cs typeface="Times New Roman" panose="02020603050405020304" pitchFamily="18" charset="0"/>
              </a:rPr>
              <a:t>Express probabilities (probably, not likely)</a:t>
            </a:r>
          </a:p>
          <a:p>
            <a:pPr algn="just"/>
            <a:r>
              <a:rPr lang="en-US" dirty="0">
                <a:latin typeface="Times New Roman" panose="02020603050405020304" pitchFamily="18" charset="0"/>
                <a:cs typeface="Times New Roman" panose="02020603050405020304" pitchFamily="18" charset="0"/>
              </a:rPr>
              <a:t>Approximate a scalar or single number (exactly)</a:t>
            </a:r>
          </a:p>
          <a:p>
            <a:pPr algn="just"/>
            <a:r>
              <a:rPr lang="en-US" dirty="0">
                <a:latin typeface="Times New Roman" panose="02020603050405020304" pitchFamily="18" charset="0"/>
                <a:cs typeface="Times New Roman" panose="02020603050405020304" pitchFamily="18" charset="0"/>
              </a:rPr>
              <a:t>Express vague quantities (most, seldom)</a:t>
            </a:r>
          </a:p>
          <a:p>
            <a:pPr marL="0" indent="0" algn="just">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79</a:t>
            </a:fld>
            <a:endParaRPr lang="en-US"/>
          </a:p>
        </p:txBody>
      </p:sp>
    </p:spTree>
    <p:extLst>
      <p:ext uri="{BB962C8B-B14F-4D97-AF65-F5344CB8AC3E}">
        <p14:creationId xmlns:p14="http://schemas.microsoft.com/office/powerpoint/2010/main" val="37547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06325" y="226876"/>
            <a:ext cx="8229600" cy="1143000"/>
          </a:xfrm>
        </p:spPr>
        <p:txBody>
          <a:bodyPr>
            <a:normAutofit/>
          </a:bodyPr>
          <a:lstStyle/>
          <a:p>
            <a:pPr lvl="1"/>
            <a:r>
              <a:rPr lang="en-US" sz="2800" dirty="0" smtClean="0"/>
              <a:t>	</a:t>
            </a:r>
            <a:r>
              <a:rPr lang="en-US" sz="2800" b="1" dirty="0" smtClean="0"/>
              <a:t>Relational algebra (operations on sets) </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8</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1979712" y="1048939"/>
            <a:ext cx="6984776" cy="2031325"/>
          </a:xfrm>
          <a:prstGeom prst="rect">
            <a:avLst/>
          </a:prstGeom>
        </p:spPr>
        <p:txBody>
          <a:bodyPr wrap="square">
            <a:spAutoFit/>
          </a:bodyPr>
          <a:lstStyle/>
          <a:p>
            <a:pPr fontAlgn="base"/>
            <a:r>
              <a:rPr lang="en-IN" b="1" u="sng" dirty="0"/>
              <a:t>2. Intersection Operator (∩</a:t>
            </a:r>
            <a:r>
              <a:rPr lang="en-IN" b="1" u="sng" dirty="0" smtClean="0"/>
              <a:t>)-</a:t>
            </a:r>
          </a:p>
          <a:p>
            <a:pPr fontAlgn="base"/>
            <a:r>
              <a:rPr lang="en-US" dirty="0"/>
              <a:t>Let R and S be two relations.</a:t>
            </a:r>
          </a:p>
          <a:p>
            <a:pPr fontAlgn="base"/>
            <a:r>
              <a:rPr lang="en-US" dirty="0"/>
              <a:t>Then-</a:t>
            </a:r>
          </a:p>
          <a:p>
            <a:pPr fontAlgn="base"/>
            <a:r>
              <a:rPr lang="en-US" dirty="0"/>
              <a:t>R ∩ S is the set of all tuples belonging to both R and S.</a:t>
            </a:r>
          </a:p>
          <a:p>
            <a:pPr fontAlgn="base"/>
            <a:r>
              <a:rPr lang="en-US" dirty="0"/>
              <a:t>In R ∩ S, duplicates are automatically removed.</a:t>
            </a:r>
          </a:p>
          <a:p>
            <a:pPr fontAlgn="base"/>
            <a:r>
              <a:rPr lang="en-US" dirty="0"/>
              <a:t>Intersection operation is both commutative and associative.</a:t>
            </a:r>
          </a:p>
          <a:p>
            <a:pPr fontAlgn="base"/>
            <a:endParaRPr lang="en-IN" b="1" dirty="0"/>
          </a:p>
        </p:txBody>
      </p:sp>
      <p:sp>
        <p:nvSpPr>
          <p:cNvPr id="3" name="Rectangle 2"/>
          <p:cNvSpPr/>
          <p:nvPr/>
        </p:nvSpPr>
        <p:spPr>
          <a:xfrm>
            <a:off x="150912" y="2854933"/>
            <a:ext cx="5673824" cy="1754326"/>
          </a:xfrm>
          <a:prstGeom prst="rect">
            <a:avLst/>
          </a:prstGeom>
        </p:spPr>
        <p:txBody>
          <a:bodyPr wrap="square">
            <a:spAutoFit/>
          </a:bodyPr>
          <a:lstStyle/>
          <a:p>
            <a:r>
              <a:rPr lang="en-US" b="1" dirty="0" smtClean="0">
                <a:solidFill>
                  <a:srgbClr val="002060"/>
                </a:solidFill>
              </a:rPr>
              <a:t>Example-</a:t>
            </a:r>
            <a:r>
              <a:rPr lang="en-US" dirty="0" smtClean="0"/>
              <a:t>Consider </a:t>
            </a:r>
            <a:r>
              <a:rPr lang="en-US" dirty="0"/>
              <a:t>the following two relations R and S-</a:t>
            </a:r>
          </a:p>
          <a:p>
            <a:r>
              <a:rPr lang="en-US" dirty="0" smtClean="0"/>
              <a:t> ID</a:t>
            </a:r>
            <a:r>
              <a:rPr lang="en-US" dirty="0"/>
              <a:t>	Name	Subject</a:t>
            </a:r>
          </a:p>
          <a:p>
            <a:r>
              <a:rPr lang="en-US" dirty="0"/>
              <a:t>100	Ankit	English</a:t>
            </a:r>
          </a:p>
          <a:p>
            <a:r>
              <a:rPr lang="en-US" dirty="0"/>
              <a:t>200	Pooja	</a:t>
            </a:r>
            <a:r>
              <a:rPr lang="en-US" dirty="0" err="1"/>
              <a:t>Maths</a:t>
            </a:r>
            <a:endParaRPr lang="en-US" dirty="0"/>
          </a:p>
          <a:p>
            <a:r>
              <a:rPr lang="en-US" dirty="0"/>
              <a:t>300	</a:t>
            </a:r>
            <a:r>
              <a:rPr lang="en-US" dirty="0" err="1"/>
              <a:t>Komal</a:t>
            </a:r>
            <a:r>
              <a:rPr lang="en-US" dirty="0"/>
              <a:t>	Science</a:t>
            </a:r>
          </a:p>
          <a:p>
            <a:r>
              <a:rPr lang="en-US" dirty="0" smtClean="0"/>
              <a:t>           </a:t>
            </a:r>
            <a:r>
              <a:rPr lang="en-US" b="1" dirty="0" smtClean="0"/>
              <a:t>Relation </a:t>
            </a:r>
            <a:r>
              <a:rPr lang="en-US" b="1" dirty="0"/>
              <a:t>R</a:t>
            </a:r>
            <a:endParaRPr lang="en-IN" b="1" dirty="0"/>
          </a:p>
        </p:txBody>
      </p:sp>
      <p:sp>
        <p:nvSpPr>
          <p:cNvPr id="8" name="Rectangle 7"/>
          <p:cNvSpPr/>
          <p:nvPr/>
        </p:nvSpPr>
        <p:spPr>
          <a:xfrm>
            <a:off x="4860032" y="3252813"/>
            <a:ext cx="4572000" cy="1200329"/>
          </a:xfrm>
          <a:prstGeom prst="rect">
            <a:avLst/>
          </a:prstGeom>
        </p:spPr>
        <p:txBody>
          <a:bodyPr>
            <a:spAutoFit/>
          </a:bodyPr>
          <a:lstStyle/>
          <a:p>
            <a:r>
              <a:rPr lang="en-US" dirty="0"/>
              <a:t>ID	Name	Subject</a:t>
            </a:r>
          </a:p>
          <a:p>
            <a:r>
              <a:rPr lang="en-US" dirty="0"/>
              <a:t>100	Ankit	English</a:t>
            </a:r>
          </a:p>
          <a:p>
            <a:r>
              <a:rPr lang="en-US" dirty="0"/>
              <a:t>400	</a:t>
            </a:r>
            <a:r>
              <a:rPr lang="en-US" dirty="0" err="1"/>
              <a:t>Kajol</a:t>
            </a:r>
            <a:r>
              <a:rPr lang="en-US" dirty="0"/>
              <a:t>	French</a:t>
            </a:r>
          </a:p>
          <a:p>
            <a:r>
              <a:rPr lang="en-US" dirty="0" smtClean="0"/>
              <a:t>             </a:t>
            </a:r>
            <a:r>
              <a:rPr lang="en-US" b="1" dirty="0" smtClean="0"/>
              <a:t>Relation </a:t>
            </a:r>
            <a:r>
              <a:rPr lang="en-US" b="1" dirty="0"/>
              <a:t>S</a:t>
            </a:r>
            <a:endParaRPr lang="en-IN" b="1" dirty="0"/>
          </a:p>
        </p:txBody>
      </p:sp>
      <p:sp>
        <p:nvSpPr>
          <p:cNvPr id="10" name="Rectangle 9"/>
          <p:cNvSpPr/>
          <p:nvPr/>
        </p:nvSpPr>
        <p:spPr>
          <a:xfrm>
            <a:off x="2987824" y="4542576"/>
            <a:ext cx="3168352" cy="1200329"/>
          </a:xfrm>
          <a:prstGeom prst="rect">
            <a:avLst/>
          </a:prstGeom>
        </p:spPr>
        <p:txBody>
          <a:bodyPr wrap="square">
            <a:spAutoFit/>
          </a:bodyPr>
          <a:lstStyle/>
          <a:p>
            <a:r>
              <a:rPr lang="en-IN" dirty="0"/>
              <a:t>Then, R ∩ S </a:t>
            </a:r>
            <a:r>
              <a:rPr lang="en-IN" dirty="0" smtClean="0"/>
              <a:t>is-</a:t>
            </a:r>
          </a:p>
          <a:p>
            <a:r>
              <a:rPr lang="en-US" dirty="0" smtClean="0"/>
              <a:t>ID</a:t>
            </a:r>
            <a:r>
              <a:rPr lang="en-US" dirty="0"/>
              <a:t>	Name	Subject</a:t>
            </a:r>
          </a:p>
          <a:p>
            <a:r>
              <a:rPr lang="en-US" dirty="0"/>
              <a:t>100	Ankit	English</a:t>
            </a:r>
          </a:p>
          <a:p>
            <a:r>
              <a:rPr lang="en-US" b="1" dirty="0" smtClean="0"/>
              <a:t>      Relation </a:t>
            </a:r>
            <a:r>
              <a:rPr lang="en-US" b="1" dirty="0"/>
              <a:t>R </a:t>
            </a:r>
            <a:r>
              <a:rPr lang="en-IN" b="1" dirty="0"/>
              <a:t>∩</a:t>
            </a:r>
            <a:r>
              <a:rPr lang="en-US" b="1" dirty="0" smtClean="0"/>
              <a:t> </a:t>
            </a:r>
            <a:r>
              <a:rPr lang="en-US" b="1" dirty="0"/>
              <a:t>S</a:t>
            </a:r>
            <a:endParaRPr lang="en-IN" b="1" dirty="0"/>
          </a:p>
        </p:txBody>
      </p:sp>
    </p:spTree>
    <p:extLst>
      <p:ext uri="{BB962C8B-B14F-4D97-AF65-F5344CB8AC3E}">
        <p14:creationId xmlns:p14="http://schemas.microsoft.com/office/powerpoint/2010/main" val="132188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886700" cy="498889"/>
          </a:xfrm>
        </p:spPr>
        <p:txBody>
          <a:bodyPr>
            <a:normAutofit fontScale="90000"/>
          </a:bodyPr>
          <a:lstStyle/>
          <a:p>
            <a:pPr algn="l"/>
            <a:r>
              <a:rPr lang="en-US" b="1" dirty="0">
                <a:latin typeface="Times New Roman" panose="02020603050405020304" pitchFamily="18" charset="0"/>
                <a:cs typeface="Times New Roman" panose="02020603050405020304" pitchFamily="18" charset="0"/>
              </a:rPr>
              <a:t>Linguistic Hedges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5536" y="1196752"/>
            <a:ext cx="8119814" cy="4752528"/>
          </a:xfrm>
        </p:spPr>
        <p:txBody>
          <a:bodyPr/>
          <a:lstStyle/>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Example:- </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A </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cold climate</a:t>
            </a:r>
            <a:r>
              <a:rPr lang="en-US" sz="2400" dirty="0">
                <a:solidFill>
                  <a:srgbClr val="FF0000"/>
                </a:solidFill>
                <a:latin typeface="Times New Roman" panose="02020603050405020304" pitchFamily="18" charset="0"/>
                <a:cs typeface="Times New Roman" panose="02020603050405020304" pitchFamily="18" charset="0"/>
              </a:rPr>
              <a:t> with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as the MF </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B </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Hot climate</a:t>
            </a:r>
            <a:r>
              <a:rPr lang="en-US" sz="2400" dirty="0">
                <a:solidFill>
                  <a:srgbClr val="FF0000"/>
                </a:solidFill>
                <a:latin typeface="Times New Roman" panose="02020603050405020304" pitchFamily="18" charset="0"/>
                <a:cs typeface="Times New Roman" panose="02020603050405020304" pitchFamily="18" charset="0"/>
              </a:rPr>
              <a:t> with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as the </a:t>
            </a:r>
            <a:r>
              <a:rPr lang="en-US" sz="2400" dirty="0" smtClean="0">
                <a:solidFill>
                  <a:srgbClr val="FF0000"/>
                </a:solidFill>
                <a:latin typeface="Times New Roman" panose="02020603050405020304" pitchFamily="18" charset="0"/>
                <a:cs typeface="Times New Roman" panose="02020603050405020304" pitchFamily="18" charset="0"/>
              </a:rPr>
              <a:t>MF.</a:t>
            </a:r>
            <a:endParaRPr 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400" b="1" dirty="0">
                <a:solidFill>
                  <a:srgbClr val="FF0000"/>
                </a:solidFill>
                <a:latin typeface="Times New Roman" panose="02020603050405020304" pitchFamily="18" charset="0"/>
                <a:cs typeface="Times New Roman" panose="02020603050405020304" pitchFamily="18" charset="0"/>
              </a:rPr>
              <a:t>Not cold climate:</a:t>
            </a:r>
            <a:r>
              <a:rPr lang="en-US" sz="2400" dirty="0">
                <a:solidFill>
                  <a:srgbClr val="FF0000"/>
                </a:solidFill>
                <a:latin typeface="Times New Roman" panose="02020603050405020304" pitchFamily="18" charset="0"/>
                <a:cs typeface="Times New Roman" panose="02020603050405020304" pitchFamily="18" charset="0"/>
              </a:rPr>
              <a:t> A‘ =1 –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Not </a:t>
            </a:r>
            <a:r>
              <a:rPr lang="en-US" sz="2400" b="1" dirty="0">
                <a:solidFill>
                  <a:srgbClr val="FF0000"/>
                </a:solidFill>
                <a:latin typeface="Times New Roman" panose="02020603050405020304" pitchFamily="18" charset="0"/>
                <a:cs typeface="Times New Roman" panose="02020603050405020304" pitchFamily="18" charset="0"/>
              </a:rPr>
              <a:t>hot climate: </a:t>
            </a:r>
            <a:r>
              <a:rPr lang="en-US" sz="2400" dirty="0">
                <a:solidFill>
                  <a:srgbClr val="FF0000"/>
                </a:solidFill>
                <a:latin typeface="Times New Roman" panose="02020603050405020304" pitchFamily="18" charset="0"/>
                <a:cs typeface="Times New Roman" panose="02020603050405020304" pitchFamily="18" charset="0"/>
              </a:rPr>
              <a:t>B‘ =1 –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p>
          <a:p>
            <a:pPr marL="0" indent="0">
              <a:buNone/>
            </a:pPr>
            <a:r>
              <a:rPr lang="en-US" sz="2400" b="1" dirty="0">
                <a:solidFill>
                  <a:srgbClr val="FF0000"/>
                </a:solidFill>
                <a:latin typeface="Times New Roman" panose="02020603050405020304" pitchFamily="18" charset="0"/>
                <a:cs typeface="Times New Roman" panose="02020603050405020304" pitchFamily="18" charset="0"/>
              </a:rPr>
              <a:t>Extreme climate: </a:t>
            </a:r>
            <a:r>
              <a:rPr lang="en-US" sz="2400" dirty="0">
                <a:solidFill>
                  <a:srgbClr val="FF0000"/>
                </a:solidFill>
                <a:latin typeface="Times New Roman" panose="02020603050405020304" pitchFamily="18" charset="0"/>
                <a:cs typeface="Times New Roman" panose="02020603050405020304" pitchFamily="18" charset="0"/>
              </a:rPr>
              <a:t>A ∪ B = max⁡(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Pleasant </a:t>
            </a:r>
            <a:r>
              <a:rPr lang="en-US" sz="2400" b="1" dirty="0">
                <a:solidFill>
                  <a:srgbClr val="FF0000"/>
                </a:solidFill>
                <a:latin typeface="Times New Roman" panose="02020603050405020304" pitchFamily="18" charset="0"/>
                <a:cs typeface="Times New Roman" panose="02020603050405020304" pitchFamily="18" charset="0"/>
              </a:rPr>
              <a:t>climate: </a:t>
            </a:r>
            <a:r>
              <a:rPr lang="en-US" sz="2400" dirty="0">
                <a:solidFill>
                  <a:srgbClr val="FF0000"/>
                </a:solidFill>
                <a:latin typeface="Times New Roman" panose="02020603050405020304" pitchFamily="18" charset="0"/>
                <a:cs typeface="Times New Roman" panose="02020603050405020304" pitchFamily="18" charset="0"/>
              </a:rPr>
              <a:t>A ∩ B = min⁡(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endParaRPr lang="en-US" dirty="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80</a:t>
            </a:fld>
            <a:endParaRPr lang="en-US"/>
          </a:p>
        </p:txBody>
      </p:sp>
    </p:spTree>
    <p:extLst>
      <p:ext uri="{BB962C8B-B14F-4D97-AF65-F5344CB8AC3E}">
        <p14:creationId xmlns:p14="http://schemas.microsoft.com/office/powerpoint/2010/main" val="13978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1.There </a:t>
            </a:r>
            <a:r>
              <a:rPr lang="en-GB" sz="2000" dirty="0">
                <a:latin typeface="Times New Roman" panose="02020603050405020304" pitchFamily="18" charset="0"/>
                <a:cs typeface="Times New Roman" panose="02020603050405020304" pitchFamily="18" charset="0"/>
              </a:rPr>
              <a:t>are some operators that are more linguistic in nature and commonly known as ……  that can be applied to fuzzy set theory.</a:t>
            </a:r>
          </a:p>
          <a:p>
            <a:pPr marL="0" indent="0">
              <a:buNone/>
            </a:pPr>
            <a:r>
              <a:rPr lang="en-GB" sz="2000" dirty="0">
                <a:latin typeface="Times New Roman" panose="02020603050405020304" pitchFamily="18" charset="0"/>
                <a:cs typeface="Times New Roman" panose="02020603050405020304" pitchFamily="18" charset="0"/>
              </a:rPr>
              <a:t>(A). Lingual </a:t>
            </a:r>
            <a:r>
              <a:rPr lang="en-GB" sz="2000" dirty="0" smtClean="0">
                <a:latin typeface="Times New Roman" panose="02020603050405020304" pitchFamily="18" charset="0"/>
                <a:cs typeface="Times New Roman" panose="02020603050405020304" pitchFamily="18" charset="0"/>
              </a:rPr>
              <a:t>Variable                   (</a:t>
            </a:r>
            <a:r>
              <a:rPr lang="en-GB" sz="2000" dirty="0">
                <a:latin typeface="Times New Roman" panose="02020603050405020304" pitchFamily="18" charset="0"/>
                <a:cs typeface="Times New Roman" panose="02020603050405020304" pitchFamily="18" charset="0"/>
              </a:rPr>
              <a:t>B). </a:t>
            </a:r>
            <a:r>
              <a:rPr lang="en-GB" sz="2000" dirty="0" smtClean="0">
                <a:latin typeface="Times New Roman" panose="02020603050405020304" pitchFamily="18" charset="0"/>
                <a:cs typeface="Times New Roman" panose="02020603050405020304" pitchFamily="18" charset="0"/>
              </a:rPr>
              <a:t>Hedges </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C). Fuzz </a:t>
            </a:r>
            <a:r>
              <a:rPr lang="en-GB" sz="2000" dirty="0" smtClean="0">
                <a:latin typeface="Times New Roman" panose="02020603050405020304" pitchFamily="18" charset="0"/>
                <a:cs typeface="Times New Roman" panose="02020603050405020304" pitchFamily="18" charset="0"/>
              </a:rPr>
              <a:t>Variable                         (</a:t>
            </a:r>
            <a:r>
              <a:rPr lang="en-GB" sz="2000" dirty="0">
                <a:latin typeface="Times New Roman" panose="02020603050405020304" pitchFamily="18" charset="0"/>
                <a:cs typeface="Times New Roman" panose="02020603050405020304" pitchFamily="18" charset="0"/>
              </a:rPr>
              <a:t>D). None of these</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(B). Hedges</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A linguistic hedge is an operation that modifies the meaning of a fuzzy set, which can be understood as terms that modify the shapes of fuzzy sets by using adverbs such as very, quite, more, less and slightly.</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81</a:t>
            </a:fld>
            <a:endParaRPr lang="en-US"/>
          </a:p>
        </p:txBody>
      </p:sp>
    </p:spTree>
    <p:extLst>
      <p:ext uri="{BB962C8B-B14F-4D97-AF65-F5344CB8AC3E}">
        <p14:creationId xmlns:p14="http://schemas.microsoft.com/office/powerpoint/2010/main" val="63484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1D18-C21A-4C44-BE2C-C2D5E888B0EA}"/>
              </a:ext>
            </a:extLst>
          </p:cNvPr>
          <p:cNvSpPr>
            <a:spLocks noGrp="1"/>
          </p:cNvSpPr>
          <p:nvPr>
            <p:ph type="title"/>
          </p:nvPr>
        </p:nvSpPr>
        <p:spPr>
          <a:xfrm>
            <a:off x="2555776" y="274638"/>
            <a:ext cx="6131024" cy="1282154"/>
          </a:xfrm>
        </p:spPr>
        <p:txBody>
          <a:bodyPr>
            <a:normAutofit/>
          </a:bodyPr>
          <a:lstStyle/>
          <a:p>
            <a:r>
              <a:rPr lang="en-IN" sz="4400" b="1" dirty="0">
                <a:latin typeface="Times New Roman" pitchFamily="18" charset="0"/>
                <a:cs typeface="Times New Roman" pitchFamily="18" charset="0"/>
              </a:rPr>
              <a:t>Fuzzy vs Probability</a:t>
            </a:r>
            <a:endParaRPr lang="en-IN" dirty="0"/>
          </a:p>
        </p:txBody>
      </p:sp>
      <p:pic>
        <p:nvPicPr>
          <p:cNvPr id="6" name="Content Placeholder 5">
            <a:extLst>
              <a:ext uri="{FF2B5EF4-FFF2-40B4-BE49-F238E27FC236}">
                <a16:creationId xmlns:a16="http://schemas.microsoft.com/office/drawing/2014/main" id="{95C4941C-FD5E-4B6A-862E-6C8B24F32052}"/>
              </a:ext>
            </a:extLst>
          </p:cNvPr>
          <p:cNvPicPr>
            <a:picLocks noGrp="1" noChangeAspect="1"/>
          </p:cNvPicPr>
          <p:nvPr>
            <p:ph idx="1"/>
          </p:nvPr>
        </p:nvPicPr>
        <p:blipFill>
          <a:blip r:embed="rId2"/>
          <a:stretch>
            <a:fillRect/>
          </a:stretch>
        </p:blipFill>
        <p:spPr>
          <a:xfrm>
            <a:off x="457200" y="1642044"/>
            <a:ext cx="8229600" cy="4442275"/>
          </a:xfrm>
          <a:prstGeom prst="rect">
            <a:avLst/>
          </a:prstGeom>
        </p:spPr>
      </p:pic>
      <p:sp>
        <p:nvSpPr>
          <p:cNvPr id="4" name="Footer Placeholder 3">
            <a:extLst>
              <a:ext uri="{FF2B5EF4-FFF2-40B4-BE49-F238E27FC236}">
                <a16:creationId xmlns:a16="http://schemas.microsoft.com/office/drawing/2014/main" id="{63060B42-844C-444C-9F82-00833CF4B8E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10A61FA-4D8F-4DEF-9EB5-7838C746FAA2}"/>
              </a:ext>
            </a:extLst>
          </p:cNvPr>
          <p:cNvSpPr>
            <a:spLocks noGrp="1"/>
          </p:cNvSpPr>
          <p:nvPr>
            <p:ph type="sldNum" sz="quarter" idx="12"/>
          </p:nvPr>
        </p:nvSpPr>
        <p:spPr/>
        <p:txBody>
          <a:bodyPr/>
          <a:lstStyle/>
          <a:p>
            <a:fld id="{BB055922-87EB-483D-8474-2C9330A0D922}" type="slidenum">
              <a:rPr lang="en-US" smtClean="0"/>
              <a:t>82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0119709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2C668-BD27-4C52-859E-01F5F932D895}"/>
              </a:ext>
            </a:extLst>
          </p:cNvPr>
          <p:cNvSpPr>
            <a:spLocks noGrp="1"/>
          </p:cNvSpPr>
          <p:nvPr>
            <p:ph idx="1"/>
          </p:nvPr>
        </p:nvSpPr>
        <p:spPr>
          <a:xfrm>
            <a:off x="457200" y="2060848"/>
            <a:ext cx="8229600" cy="4065315"/>
          </a:xfrm>
        </p:spPr>
        <p:txBody>
          <a:bodyPr/>
          <a:lstStyle/>
          <a:p>
            <a:pPr marL="0" indent="0" algn="ctr">
              <a:buNone/>
            </a:pPr>
            <a:endParaRPr lang="en-GB" b="1" dirty="0">
              <a:latin typeface="Times New Roman" pitchFamily="18" charset="0"/>
              <a:cs typeface="Times New Roman" pitchFamily="18" charset="0"/>
            </a:endParaRPr>
          </a:p>
          <a:p>
            <a:pPr marL="0" indent="0">
              <a:buNone/>
            </a:pPr>
            <a:r>
              <a:rPr lang="en-GB" b="1" dirty="0">
                <a:solidFill>
                  <a:schemeClr val="accent2">
                    <a:lumMod val="50000"/>
                  </a:schemeClr>
                </a:solidFill>
                <a:latin typeface="Times New Roman" pitchFamily="18" charset="0"/>
                <a:cs typeface="Times New Roman" pitchFamily="18" charset="0"/>
              </a:rPr>
              <a:t>			</a:t>
            </a:r>
          </a:p>
          <a:p>
            <a:pPr marL="0" indent="0">
              <a:buNone/>
            </a:pPr>
            <a:r>
              <a:rPr lang="en-GB" b="1" dirty="0">
                <a:solidFill>
                  <a:schemeClr val="accent2">
                    <a:lumMod val="50000"/>
                  </a:schemeClr>
                </a:solidFill>
                <a:latin typeface="Times New Roman" pitchFamily="18" charset="0"/>
                <a:cs typeface="Times New Roman" pitchFamily="18" charset="0"/>
              </a:rPr>
              <a:t>			   	Topic</a:t>
            </a:r>
          </a:p>
          <a:p>
            <a:pPr marL="0" indent="0">
              <a:buNone/>
            </a:pPr>
            <a:r>
              <a:rPr lang="en-IN" dirty="0"/>
              <a:t>	Evaluation of an Learning Algorithm</a:t>
            </a:r>
          </a:p>
        </p:txBody>
      </p:sp>
      <p:sp>
        <p:nvSpPr>
          <p:cNvPr id="4" name="Footer Placeholder 3">
            <a:extLst>
              <a:ext uri="{FF2B5EF4-FFF2-40B4-BE49-F238E27FC236}">
                <a16:creationId xmlns:a16="http://schemas.microsoft.com/office/drawing/2014/main" id="{62FE10D8-B273-4100-BF6E-A02872D2337F}"/>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B9390CD-C161-480C-9AD4-C019EFFF5AB0}"/>
              </a:ext>
            </a:extLst>
          </p:cNvPr>
          <p:cNvSpPr>
            <a:spLocks noGrp="1"/>
          </p:cNvSpPr>
          <p:nvPr>
            <p:ph type="sldNum" sz="quarter" idx="12"/>
          </p:nvPr>
        </p:nvSpPr>
        <p:spPr/>
        <p:txBody>
          <a:bodyPr/>
          <a:lstStyle/>
          <a:p>
            <a:fld id="{BB055922-87EB-483D-8474-2C9330A0D922}" type="slidenum">
              <a:rPr lang="en-US" smtClean="0"/>
              <a:t>83</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345287"/>
            <a:ext cx="2376264" cy="1715561"/>
          </a:xfrm>
          <a:prstGeom prst="rect">
            <a:avLst/>
          </a:prstGeom>
        </p:spPr>
      </p:pic>
    </p:spTree>
    <p:extLst>
      <p:ext uri="{BB962C8B-B14F-4D97-AF65-F5344CB8AC3E}">
        <p14:creationId xmlns:p14="http://schemas.microsoft.com/office/powerpoint/2010/main" val="21856290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97DB-FC31-4FF5-BE69-20E71456420F}"/>
              </a:ext>
            </a:extLst>
          </p:cNvPr>
          <p:cNvSpPr>
            <a:spLocks noGrp="1"/>
          </p:cNvSpPr>
          <p:nvPr>
            <p:ph type="title"/>
          </p:nvPr>
        </p:nvSpPr>
        <p:spPr>
          <a:xfrm>
            <a:off x="2411760" y="274638"/>
            <a:ext cx="6275040" cy="1095375"/>
          </a:xfrm>
        </p:spPr>
        <p:txBody>
          <a:bodyPr>
            <a:noAutofit/>
          </a:bodyPr>
          <a:lstStyle/>
          <a:p>
            <a:r>
              <a:rPr lang="en-US" sz="3600" b="1" dirty="0">
                <a:latin typeface="Times New Roman" pitchFamily="18" charset="0"/>
                <a:cs typeface="Times New Roman" pitchFamily="18" charset="0"/>
              </a:rPr>
              <a:t>Experimental Evaluation of Learning Algorithm</a:t>
            </a:r>
            <a:endParaRPr lang="en-IN" sz="3600" dirty="0"/>
          </a:p>
        </p:txBody>
      </p:sp>
      <p:sp>
        <p:nvSpPr>
          <p:cNvPr id="3" name="Content Placeholder 2">
            <a:extLst>
              <a:ext uri="{FF2B5EF4-FFF2-40B4-BE49-F238E27FC236}">
                <a16:creationId xmlns:a16="http://schemas.microsoft.com/office/drawing/2014/main" id="{004EE303-117F-4863-82FC-03C6853088B3}"/>
              </a:ext>
            </a:extLst>
          </p:cNvPr>
          <p:cNvSpPr>
            <a:spLocks noGrp="1"/>
          </p:cNvSpPr>
          <p:nvPr>
            <p:ph idx="1"/>
          </p:nvPr>
        </p:nvSpPr>
        <p:spPr/>
        <p:txBody>
          <a:bodyPr>
            <a:normAutofit fontScale="92500" lnSpcReduction="20000"/>
          </a:bodyPr>
          <a:lstStyle/>
          <a:p>
            <a:r>
              <a:rPr lang="en-IN" dirty="0"/>
              <a:t>Evaluating the performance of learning system is important because:</a:t>
            </a:r>
          </a:p>
          <a:p>
            <a:pPr marL="0" indent="0">
              <a:buNone/>
            </a:pPr>
            <a:r>
              <a:rPr lang="en-IN" dirty="0"/>
              <a:t>	-Learning systems are usually designed to 	predict the class of “future” unlabelled data 	points.</a:t>
            </a:r>
          </a:p>
          <a:p>
            <a:r>
              <a:rPr lang="en-IN" dirty="0"/>
              <a:t>Typical choices for Performance evaluation:	</a:t>
            </a:r>
          </a:p>
          <a:p>
            <a:pPr marL="0" indent="0">
              <a:buNone/>
            </a:pPr>
            <a:r>
              <a:rPr lang="en-IN" dirty="0"/>
              <a:t>	-Error</a:t>
            </a:r>
          </a:p>
          <a:p>
            <a:pPr marL="0" indent="0">
              <a:buNone/>
            </a:pPr>
            <a:r>
              <a:rPr lang="en-IN" dirty="0"/>
              <a:t>	-Accuracy</a:t>
            </a:r>
          </a:p>
          <a:p>
            <a:pPr marL="0" indent="0">
              <a:buNone/>
            </a:pPr>
            <a:r>
              <a:rPr lang="en-IN" dirty="0"/>
              <a:t>	-Precision</a:t>
            </a:r>
          </a:p>
          <a:p>
            <a:pPr marL="0" indent="0">
              <a:buNone/>
            </a:pPr>
            <a:r>
              <a:rPr lang="en-IN" dirty="0"/>
              <a:t>	-Recall	</a:t>
            </a:r>
          </a:p>
        </p:txBody>
      </p:sp>
      <p:sp>
        <p:nvSpPr>
          <p:cNvPr id="4" name="Footer Placeholder 3">
            <a:extLst>
              <a:ext uri="{FF2B5EF4-FFF2-40B4-BE49-F238E27FC236}">
                <a16:creationId xmlns:a16="http://schemas.microsoft.com/office/drawing/2014/main" id="{D4A6871E-21A0-4C76-A9BE-F69C2C20093E}"/>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A3E1BC-66A7-4AEC-9809-9578AED669BF}"/>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7732197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4E1A-64D7-42D3-BA2E-1883CEF22A68}"/>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Evaluating Predictions</a:t>
            </a:r>
            <a:endParaRPr lang="en-IN" sz="3600" dirty="0"/>
          </a:p>
        </p:txBody>
      </p:sp>
      <p:sp>
        <p:nvSpPr>
          <p:cNvPr id="3" name="Content Placeholder 2">
            <a:extLst>
              <a:ext uri="{FF2B5EF4-FFF2-40B4-BE49-F238E27FC236}">
                <a16:creationId xmlns:a16="http://schemas.microsoft.com/office/drawing/2014/main" id="{4A7EBF33-AC85-415C-AF74-A2D0FD3CAFB4}"/>
              </a:ext>
            </a:extLst>
          </p:cNvPr>
          <p:cNvSpPr>
            <a:spLocks noGrp="1"/>
          </p:cNvSpPr>
          <p:nvPr>
            <p:ph idx="1"/>
          </p:nvPr>
        </p:nvSpPr>
        <p:spPr/>
        <p:txBody>
          <a:bodyPr>
            <a:normAutofit fontScale="92500" lnSpcReduction="20000"/>
          </a:bodyPr>
          <a:lstStyle/>
          <a:p>
            <a:r>
              <a:rPr lang="en-IN" b="1" dirty="0"/>
              <a:t>For Regression Problem performance measure is Mean Absolute Error and Root mean Square Error.</a:t>
            </a:r>
          </a:p>
          <a:p>
            <a:r>
              <a:rPr lang="en-IN" dirty="0"/>
              <a:t>Suppose we want to make a prediction of a value for a target feature on example x:</a:t>
            </a:r>
          </a:p>
          <a:p>
            <a:pPr marL="0" indent="0">
              <a:buNone/>
            </a:pPr>
            <a:r>
              <a:rPr lang="en-IN" dirty="0"/>
              <a:t>	-y is the observed value of target feature 	on 	example x.</a:t>
            </a:r>
          </a:p>
          <a:p>
            <a:pPr marL="0" indent="0">
              <a:buNone/>
            </a:pPr>
            <a:r>
              <a:rPr lang="en-IN" dirty="0"/>
              <a:t>	-y’ is the predicted value of target feature 	on example x.</a:t>
            </a:r>
          </a:p>
          <a:p>
            <a:pPr marL="0" indent="0">
              <a:buNone/>
            </a:pPr>
            <a:r>
              <a:rPr lang="en-IN" dirty="0"/>
              <a:t>	- How is the error measured?</a:t>
            </a:r>
          </a:p>
          <a:p>
            <a:pPr marL="0" indent="0">
              <a:buNone/>
            </a:pPr>
            <a:endParaRPr lang="en-IN" dirty="0"/>
          </a:p>
        </p:txBody>
      </p:sp>
      <p:sp>
        <p:nvSpPr>
          <p:cNvPr id="4" name="Footer Placeholder 3">
            <a:extLst>
              <a:ext uri="{FF2B5EF4-FFF2-40B4-BE49-F238E27FC236}">
                <a16:creationId xmlns:a16="http://schemas.microsoft.com/office/drawing/2014/main" id="{4DBDE4F8-F281-4B76-8C9C-B0DE93515787}"/>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B171804-C9D4-41C6-A997-09D305B955D7}"/>
              </a:ext>
            </a:extLst>
          </p:cNvPr>
          <p:cNvSpPr>
            <a:spLocks noGrp="1"/>
          </p:cNvSpPr>
          <p:nvPr>
            <p:ph type="sldNum" sz="quarter" idx="12"/>
          </p:nvPr>
        </p:nvSpPr>
        <p:spPr/>
        <p:txBody>
          <a:bodyPr/>
          <a:lstStyle/>
          <a:p>
            <a:fld id="{BB055922-87EB-483D-8474-2C9330A0D922}" type="slidenum">
              <a:rPr lang="en-US" smtClean="0"/>
              <a:t>85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42072713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420-079E-4843-B165-3AED54D2C3B7}"/>
              </a:ext>
            </a:extLst>
          </p:cNvPr>
          <p:cNvSpPr>
            <a:spLocks noGrp="1"/>
          </p:cNvSpPr>
          <p:nvPr>
            <p:ph type="title"/>
          </p:nvPr>
        </p:nvSpPr>
        <p:spPr>
          <a:xfrm>
            <a:off x="2843808" y="274638"/>
            <a:ext cx="5842992" cy="1138138"/>
          </a:xfrm>
        </p:spPr>
        <p:txBody>
          <a:bodyPr>
            <a:normAutofit/>
          </a:bodyPr>
          <a:lstStyle/>
          <a:p>
            <a:r>
              <a:rPr lang="en-IN" sz="3600" b="1" dirty="0">
                <a:latin typeface="Times New Roman" pitchFamily="18" charset="0"/>
                <a:cs typeface="Times New Roman" pitchFamily="18" charset="0"/>
              </a:rPr>
              <a:t>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D9A32-AD27-4015-91C3-F59F212F13FB}"/>
                  </a:ext>
                </a:extLst>
              </p:cNvPr>
              <p:cNvSpPr>
                <a:spLocks noGrp="1"/>
              </p:cNvSpPr>
              <p:nvPr>
                <p:ph idx="1"/>
              </p:nvPr>
            </p:nvSpPr>
            <p:spPr/>
            <p:txBody>
              <a:bodyPr>
                <a:normAutofit fontScale="77500" lnSpcReduction="20000"/>
              </a:bodyPr>
              <a:lstStyle/>
              <a:p>
                <a:pPr marL="0" indent="0">
                  <a:buNone/>
                </a:pPr>
                <a:r>
                  <a:rPr lang="en-US" b="1" dirty="0"/>
                  <a:t>Mean Absolute Error (MAE): </a:t>
                </a:r>
              </a:p>
              <a:p>
                <a:r>
                  <a:rPr lang="en-US" dirty="0"/>
                  <a:t>MAE measures the average magnitude of the errors in a set of predictions, without considering their direction. </a:t>
                </a:r>
              </a:p>
              <a:p>
                <a:r>
                  <a:rPr lang="en-US" dirty="0"/>
                  <a:t>It’s the average over the test sample of the absolute differences between prediction and actual observation where all individual differences have equal weight.</a:t>
                </a:r>
              </a:p>
              <a:p>
                <a:pPr marL="0" indent="0">
                  <a:buNone/>
                </a:pPr>
                <a:endParaRPr lang="en-US" dirty="0"/>
              </a:p>
              <a:p>
                <a:pPr marL="0" indent="0">
                  <a:buNone/>
                </a:pPr>
                <a:r>
                  <a:rPr lang="en-IN" dirty="0"/>
                  <a:t>	MAE=</a:t>
                </a:r>
                <a14:m>
                  <m:oMath xmlns:m="http://schemas.openxmlformats.org/officeDocument/2006/math">
                    <m:r>
                      <a:rPr lang="en-IN" i="1">
                        <a:latin typeface="Cambria Math" panose="02040503050406030204" pitchFamily="18" charset="0"/>
                      </a:rPr>
                      <m:t>1/</m:t>
                    </m:r>
                    <m:r>
                      <a:rPr lang="en-IN" i="1">
                        <a:latin typeface="Cambria Math" panose="02040503050406030204" pitchFamily="18" charset="0"/>
                      </a:rPr>
                      <m:t>𝑛</m:t>
                    </m:r>
                    <m:nary>
                      <m:naryPr>
                        <m:chr m:val="∑"/>
                        <m:ctrlPr>
                          <a:rPr lang="pt-BR" i="1">
                            <a:latin typeface="Cambria Math" panose="02040503050406030204" pitchFamily="18" charset="0"/>
                          </a:rPr>
                        </m:ctrlPr>
                      </m:naryPr>
                      <m:sub>
                        <m:r>
                          <m:rPr>
                            <m:brk m:alnAt="23"/>
                          </m:rPr>
                          <a:rPr lang="en-IN" i="1">
                            <a:latin typeface="Cambria Math" panose="02040503050406030204" pitchFamily="18" charset="0"/>
                          </a:rPr>
                          <m:t>𝑖</m:t>
                        </m:r>
                        <m:r>
                          <a:rPr lang="pt-BR" i="1">
                            <a:latin typeface="Cambria Math" panose="02040503050406030204" pitchFamily="18" charset="0"/>
                          </a:rPr>
                          <m:t>=</m:t>
                        </m:r>
                        <m:r>
                          <a:rPr lang="en-IN" i="1">
                            <a:latin typeface="Cambria Math" panose="02040503050406030204" pitchFamily="18" charset="0"/>
                          </a:rPr>
                          <m:t>1</m:t>
                        </m:r>
                      </m:sub>
                      <m:sup>
                        <m:r>
                          <a:rPr lang="pt-BR" i="1">
                            <a:latin typeface="Cambria Math" panose="02040503050406030204" pitchFamily="18" charset="0"/>
                          </a:rPr>
                          <m:t>𝑛</m:t>
                        </m:r>
                      </m:sup>
                      <m:e>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smtClean="0">
                                <a:latin typeface="Cambria Math" panose="02040503050406030204" pitchFamily="18" charset="0"/>
                              </a:rPr>
                              <m:t>′</m:t>
                            </m:r>
                          </m:sup>
                        </m:sSup>
                        <m:r>
                          <a:rPr lang="en-IN" i="1" baseline="-25000">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rPr>
                          <m:t>𝑦𝑖</m:t>
                        </m:r>
                        <m:r>
                          <a:rPr lang="en-IN" i="1">
                            <a:latin typeface="Cambria Math" panose="02040503050406030204" pitchFamily="18" charset="0"/>
                          </a:rPr>
                          <m:t>|</m:t>
                        </m:r>
                      </m:e>
                    </m:nary>
                  </m:oMath>
                </a14:m>
                <a:endParaRPr lang="en-IN" dirty="0"/>
              </a:p>
              <a:p>
                <a:pPr marL="0" indent="0">
                  <a:buNone/>
                </a:pPr>
                <a:endParaRPr lang="en-IN" dirty="0"/>
              </a:p>
              <a:p>
                <a:pPr marL="0" indent="0">
                  <a:buNone/>
                </a:pP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m:t>
                        </m:r>
                      </m:sup>
                    </m:sSup>
                    <m:r>
                      <a:rPr lang="en-IN" i="1" baseline="-25000">
                        <a:latin typeface="Cambria Math" panose="02040503050406030204" pitchFamily="18" charset="0"/>
                      </a:rPr>
                      <m:t>𝑖</m:t>
                    </m:r>
                  </m:oMath>
                </a14:m>
                <a:r>
                  <a:rPr lang="en-IN" dirty="0"/>
                  <a:t> is the predicted value of target feature and </a:t>
                </a:r>
                <a14:m>
                  <m:oMath xmlns:m="http://schemas.openxmlformats.org/officeDocument/2006/math">
                    <m:r>
                      <a:rPr lang="en-IN" i="1">
                        <a:latin typeface="Cambria Math" panose="02040503050406030204" pitchFamily="18" charset="0"/>
                      </a:rPr>
                      <m:t>𝑦</m:t>
                    </m:r>
                    <m:r>
                      <a:rPr lang="en-IN" i="1" baseline="-25000">
                        <a:latin typeface="Cambria Math" panose="02040503050406030204" pitchFamily="18" charset="0"/>
                      </a:rPr>
                      <m:t>𝑖</m:t>
                    </m:r>
                  </m:oMath>
                </a14:m>
                <a:r>
                  <a:rPr lang="en-IN" dirty="0"/>
                  <a:t> is the actual value of target feature. n represents number of test observations.</a:t>
                </a:r>
              </a:p>
            </p:txBody>
          </p:sp>
        </mc:Choice>
        <mc:Fallback xmlns="">
          <p:sp>
            <p:nvSpPr>
              <p:cNvPr id="3" name="Content Placeholder 2">
                <a:extLst>
                  <a:ext uri="{FF2B5EF4-FFF2-40B4-BE49-F238E27FC236}">
                    <a16:creationId xmlns:a16="http://schemas.microsoft.com/office/drawing/2014/main" id="{69AD9A32-AD27-4015-91C3-F59F212F13FB}"/>
                  </a:ext>
                </a:extLst>
              </p:cNvPr>
              <p:cNvSpPr>
                <a:spLocks noGrp="1" noRot="1" noChangeAspect="1" noMove="1" noResize="1" noEditPoints="1" noAdjustHandles="1" noChangeArrowheads="1" noChangeShapeType="1" noTextEdit="1"/>
              </p:cNvSpPr>
              <p:nvPr>
                <p:ph idx="1"/>
              </p:nvPr>
            </p:nvSpPr>
            <p:spPr>
              <a:blipFill>
                <a:blip r:embed="rId2"/>
                <a:stretch>
                  <a:fillRect l="-1185" t="-2561" r="-1407"/>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665C5170-E01D-4590-BB84-14198AD1267F}"/>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2C40756-CD9B-4C1F-9745-205EF1B11A7B}"/>
              </a:ext>
            </a:extLst>
          </p:cNvPr>
          <p:cNvSpPr>
            <a:spLocks noGrp="1"/>
          </p:cNvSpPr>
          <p:nvPr>
            <p:ph type="sldNum" sz="quarter" idx="12"/>
          </p:nvPr>
        </p:nvSpPr>
        <p:spPr/>
        <p:txBody>
          <a:bodyPr/>
          <a:lstStyle/>
          <a:p>
            <a:fld id="{BB055922-87EB-483D-8474-2C9330A0D922}" type="slidenum">
              <a:rPr lang="en-US" smtClean="0"/>
              <a:t>86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8283063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D787-46E2-4705-9629-FBD80A006FC1}"/>
              </a:ext>
            </a:extLst>
          </p:cNvPr>
          <p:cNvSpPr>
            <a:spLocks noGrp="1"/>
          </p:cNvSpPr>
          <p:nvPr>
            <p:ph type="title"/>
          </p:nvPr>
        </p:nvSpPr>
        <p:spPr>
          <a:xfrm>
            <a:off x="2483768" y="274638"/>
            <a:ext cx="6203032" cy="1095375"/>
          </a:xfrm>
        </p:spPr>
        <p:txBody>
          <a:bodyPr>
            <a:normAutofit/>
          </a:bodyPr>
          <a:lstStyle/>
          <a:p>
            <a:r>
              <a:rPr lang="en-IN" sz="3600" b="1" dirty="0">
                <a:latin typeface="Times New Roman" pitchFamily="18" charset="0"/>
                <a:cs typeface="Times New Roman" pitchFamily="18" charset="0"/>
              </a:rPr>
              <a:t>Error</a:t>
            </a:r>
            <a:endParaRPr lang="en-IN" sz="3600" dirty="0"/>
          </a:p>
        </p:txBody>
      </p:sp>
      <p:sp>
        <p:nvSpPr>
          <p:cNvPr id="3" name="Content Placeholder 2">
            <a:extLst>
              <a:ext uri="{FF2B5EF4-FFF2-40B4-BE49-F238E27FC236}">
                <a16:creationId xmlns:a16="http://schemas.microsoft.com/office/drawing/2014/main" id="{E8689DDC-2056-49DF-8841-6413B283DF6F}"/>
              </a:ext>
            </a:extLst>
          </p:cNvPr>
          <p:cNvSpPr>
            <a:spLocks noGrp="1"/>
          </p:cNvSpPr>
          <p:nvPr>
            <p:ph idx="1"/>
          </p:nvPr>
        </p:nvSpPr>
        <p:spPr/>
        <p:txBody>
          <a:bodyPr>
            <a:normAutofit/>
          </a:bodyPr>
          <a:lstStyle/>
          <a:p>
            <a:pPr marL="0" indent="0">
              <a:lnSpc>
                <a:spcPct val="80000"/>
              </a:lnSpc>
              <a:buNone/>
            </a:pPr>
            <a:r>
              <a:rPr lang="en-US" sz="2500" b="1" dirty="0"/>
              <a:t>Root mean squared error (RMSE):</a:t>
            </a:r>
          </a:p>
          <a:p>
            <a:r>
              <a:rPr lang="en-US" sz="2200" dirty="0"/>
              <a:t>RMSE is a quadratic scoring rule that also measures the average magnitude of the error. It’s the square root of the average of squared differences between prediction and actual observation.</a:t>
            </a:r>
          </a:p>
          <a:p>
            <a:r>
              <a:rPr lang="en-US" sz="2200" dirty="0"/>
              <a:t>Taking the square root of the average squared errors has some interesting implications for RMSE. Since the errors are squared before they are averaged, the RMSE gives a relatively high weight to large errors. This means the RMSE should be more useful when large errors are particularly undesirable.</a:t>
            </a:r>
          </a:p>
          <a:p>
            <a:endParaRPr lang="en-US" dirty="0"/>
          </a:p>
          <a:p>
            <a:endParaRPr lang="en-IN" dirty="0"/>
          </a:p>
        </p:txBody>
      </p:sp>
      <p:sp>
        <p:nvSpPr>
          <p:cNvPr id="4" name="Footer Placeholder 3">
            <a:extLst>
              <a:ext uri="{FF2B5EF4-FFF2-40B4-BE49-F238E27FC236}">
                <a16:creationId xmlns:a16="http://schemas.microsoft.com/office/drawing/2014/main" id="{CF18E23A-93BA-4041-B2B3-AD2A259319FF}"/>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9413E98-62C0-419C-BDD8-0B67515535A3}"/>
              </a:ext>
            </a:extLst>
          </p:cNvPr>
          <p:cNvSpPr>
            <a:spLocks noGrp="1"/>
          </p:cNvSpPr>
          <p:nvPr>
            <p:ph type="sldNum" sz="quarter" idx="12"/>
          </p:nvPr>
        </p:nvSpPr>
        <p:spPr/>
        <p:txBody>
          <a:bodyPr/>
          <a:lstStyle/>
          <a:p>
            <a:fld id="{BB055922-87EB-483D-8474-2C9330A0D922}" type="slidenum">
              <a:rPr lang="en-US" smtClean="0"/>
              <a:t>87</a:t>
            </a:fld>
            <a:endParaRPr lang="en-US"/>
          </a:p>
        </p:txBody>
      </p:sp>
      <p:pic>
        <p:nvPicPr>
          <p:cNvPr id="11" name="Picture 2" descr="Image for post">
            <a:extLst>
              <a:ext uri="{FF2B5EF4-FFF2-40B4-BE49-F238E27FC236}">
                <a16:creationId xmlns:a16="http://schemas.microsoft.com/office/drawing/2014/main" id="{75D13A13-9143-4D07-B938-B55CE427E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5013176"/>
            <a:ext cx="31146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49011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79D1-16D4-4927-8958-3BCFCAAF566D}"/>
              </a:ext>
            </a:extLst>
          </p:cNvPr>
          <p:cNvSpPr>
            <a:spLocks noGrp="1"/>
          </p:cNvSpPr>
          <p:nvPr>
            <p:ph type="title"/>
          </p:nvPr>
        </p:nvSpPr>
        <p:spPr>
          <a:xfrm>
            <a:off x="2627784" y="274638"/>
            <a:ext cx="6059016" cy="1210146"/>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C2945798-AB30-44E6-AFAD-618CCBC79AFA}"/>
              </a:ext>
            </a:extLst>
          </p:cNvPr>
          <p:cNvSpPr>
            <a:spLocks noGrp="1"/>
          </p:cNvSpPr>
          <p:nvPr>
            <p:ph idx="1"/>
          </p:nvPr>
        </p:nvSpPr>
        <p:spPr>
          <a:xfrm>
            <a:off x="457200" y="1600200"/>
            <a:ext cx="8229600" cy="4756150"/>
          </a:xfrm>
        </p:spPr>
        <p:txBody>
          <a:bodyPr/>
          <a:lstStyle/>
          <a:p>
            <a:r>
              <a:rPr lang="en-US" sz="2800" dirty="0"/>
              <a:t>A confusion matrix is a table that is often used to </a:t>
            </a:r>
            <a:r>
              <a:rPr lang="en-US" sz="2800" b="1" dirty="0"/>
              <a:t>describe the performance of a classification model</a:t>
            </a:r>
            <a:r>
              <a:rPr lang="en-US" sz="2800" dirty="0"/>
              <a:t> (or "classifier") on a set of test data for which the true values are known.</a:t>
            </a:r>
          </a:p>
          <a:p>
            <a:pPr marL="0" indent="0">
              <a:buNone/>
            </a:pPr>
            <a:r>
              <a:rPr lang="en-US" sz="2800" dirty="0"/>
              <a:t>	Let's start with an </a:t>
            </a:r>
            <a:r>
              <a:rPr lang="en-US" sz="2800" b="1" dirty="0"/>
              <a:t>example confusion matrix for 	a binary classifier </a:t>
            </a:r>
          </a:p>
          <a:p>
            <a:pPr marL="0" indent="0">
              <a:buNone/>
            </a:pPr>
            <a:r>
              <a:rPr lang="en-US" dirty="0"/>
              <a:t> </a:t>
            </a:r>
            <a:endParaRPr lang="en-IN" dirty="0"/>
          </a:p>
        </p:txBody>
      </p:sp>
      <p:sp>
        <p:nvSpPr>
          <p:cNvPr id="4" name="Footer Placeholder 3">
            <a:extLst>
              <a:ext uri="{FF2B5EF4-FFF2-40B4-BE49-F238E27FC236}">
                <a16:creationId xmlns:a16="http://schemas.microsoft.com/office/drawing/2014/main" id="{E42B285B-F2D1-4078-BA22-CB04FEE3362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ACCBFD4-0E14-41DA-9676-F3B90084ACA7}"/>
              </a:ext>
            </a:extLst>
          </p:cNvPr>
          <p:cNvSpPr>
            <a:spLocks noGrp="1"/>
          </p:cNvSpPr>
          <p:nvPr>
            <p:ph type="sldNum" sz="quarter" idx="12"/>
          </p:nvPr>
        </p:nvSpPr>
        <p:spPr/>
        <p:txBody>
          <a:bodyPr/>
          <a:lstStyle/>
          <a:p>
            <a:fld id="{BB055922-87EB-483D-8474-2C9330A0D922}" type="slidenum">
              <a:rPr lang="en-US" smtClean="0"/>
              <a:t>88</a:t>
            </a:fld>
            <a:endParaRPr lang="en-US"/>
          </a:p>
        </p:txBody>
      </p:sp>
      <p:pic>
        <p:nvPicPr>
          <p:cNvPr id="21" name="Picture 4" descr="Example confusion matrix for a binary classifier">
            <a:extLst>
              <a:ext uri="{FF2B5EF4-FFF2-40B4-BE49-F238E27FC236}">
                <a16:creationId xmlns:a16="http://schemas.microsoft.com/office/drawing/2014/main" id="{07D2175A-0EF3-4565-BEDE-1892F4007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573975"/>
            <a:ext cx="3312368" cy="1750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399077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DD6A-03E2-4374-8588-57FC3EEED886}"/>
              </a:ext>
            </a:extLst>
          </p:cNvPr>
          <p:cNvSpPr>
            <a:spLocks noGrp="1"/>
          </p:cNvSpPr>
          <p:nvPr>
            <p:ph type="title"/>
          </p:nvPr>
        </p:nvSpPr>
        <p:spPr>
          <a:xfrm>
            <a:off x="2915816" y="274638"/>
            <a:ext cx="5770984" cy="994122"/>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EE4F6408-56F0-4EF6-8F37-1E8AFFC2D26F}"/>
              </a:ext>
            </a:extLst>
          </p:cNvPr>
          <p:cNvSpPr>
            <a:spLocks noGrp="1"/>
          </p:cNvSpPr>
          <p:nvPr>
            <p:ph idx="1"/>
          </p:nvPr>
        </p:nvSpPr>
        <p:spPr/>
        <p:txBody>
          <a:bodyPr>
            <a:normAutofit fontScale="77500" lnSpcReduction="20000"/>
          </a:bodyPr>
          <a:lstStyle/>
          <a:p>
            <a:pPr marL="0" indent="0">
              <a:buNone/>
            </a:pPr>
            <a:r>
              <a:rPr lang="en-US" dirty="0"/>
              <a:t>What can we learn from this matrix?</a:t>
            </a:r>
          </a:p>
          <a:p>
            <a:pPr marL="0" indent="0">
              <a:buNone/>
            </a:pPr>
            <a:r>
              <a:rPr lang="en-US" dirty="0"/>
              <a:t>1.	There are two possible predicted classes: "yes" and 	"no". If we were predicting the presence of a disease, 	for example, "yes" would mean they have the disease, 	and "no" would mean they don't have the disease.</a:t>
            </a:r>
          </a:p>
          <a:p>
            <a:pPr marL="0" indent="0">
              <a:buNone/>
            </a:pPr>
            <a:r>
              <a:rPr lang="en-US" dirty="0"/>
              <a:t>2.	The classifier made a total of 165 predictions (e.g., 165 	patients were being tested for the presence of that 	disease).</a:t>
            </a:r>
          </a:p>
          <a:p>
            <a:pPr marL="0" indent="0">
              <a:buNone/>
            </a:pPr>
            <a:r>
              <a:rPr lang="en-US" dirty="0"/>
              <a:t>3.	Out of those 165 cases, the classifier predicted "yes" 	110 times, and "no" 55 times.</a:t>
            </a:r>
          </a:p>
          <a:p>
            <a:pPr marL="0" indent="0">
              <a:buNone/>
            </a:pPr>
            <a:r>
              <a:rPr lang="en-US" dirty="0"/>
              <a:t>4.	In reality, 105 patients in the sample have the disease, 	and 60 patients do not.</a:t>
            </a:r>
          </a:p>
          <a:p>
            <a:pPr marL="0" indent="0">
              <a:buNone/>
            </a:pPr>
            <a:endParaRPr lang="en-IN" dirty="0"/>
          </a:p>
        </p:txBody>
      </p:sp>
      <p:sp>
        <p:nvSpPr>
          <p:cNvPr id="4" name="Footer Placeholder 3">
            <a:extLst>
              <a:ext uri="{FF2B5EF4-FFF2-40B4-BE49-F238E27FC236}">
                <a16:creationId xmlns:a16="http://schemas.microsoft.com/office/drawing/2014/main" id="{6459B8C4-6CB5-4F46-8987-8DB9BAFF6255}"/>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5B48D4C-A5E1-43B5-8C44-8D23F72A5B7A}"/>
              </a:ext>
            </a:extLst>
          </p:cNvPr>
          <p:cNvSpPr>
            <a:spLocks noGrp="1"/>
          </p:cNvSpPr>
          <p:nvPr>
            <p:ph type="sldNum" sz="quarter" idx="12"/>
          </p:nvPr>
        </p:nvSpPr>
        <p:spPr/>
        <p:txBody>
          <a:bodyPr/>
          <a:lstStyle/>
          <a:p>
            <a:fld id="{BB055922-87EB-483D-8474-2C9330A0D922}" type="slidenum">
              <a:rPr lang="en-US" smtClean="0"/>
              <a:t>89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68838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906325" y="226876"/>
            <a:ext cx="8229600" cy="1143000"/>
          </a:xfrm>
        </p:spPr>
        <p:txBody>
          <a:bodyPr>
            <a:normAutofit/>
          </a:bodyPr>
          <a:lstStyle/>
          <a:p>
            <a:pPr lvl="1"/>
            <a:r>
              <a:rPr lang="en-US" sz="2800" dirty="0" smtClean="0"/>
              <a:t>	</a:t>
            </a:r>
            <a:r>
              <a:rPr lang="en-US" sz="2800" b="1" dirty="0" smtClean="0"/>
              <a:t>Relational algebra (operations on sets) </a:t>
            </a:r>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9</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12933"/>
            <a:ext cx="1535878" cy="1108838"/>
          </a:xfrm>
          <a:prstGeom prst="rect">
            <a:avLst/>
          </a:prstGeom>
        </p:spPr>
      </p:pic>
      <p:sp>
        <p:nvSpPr>
          <p:cNvPr id="7" name="Rectangle 6"/>
          <p:cNvSpPr/>
          <p:nvPr/>
        </p:nvSpPr>
        <p:spPr>
          <a:xfrm>
            <a:off x="1979712" y="1048939"/>
            <a:ext cx="6984776" cy="2031325"/>
          </a:xfrm>
          <a:prstGeom prst="rect">
            <a:avLst/>
          </a:prstGeom>
        </p:spPr>
        <p:txBody>
          <a:bodyPr wrap="square">
            <a:spAutoFit/>
          </a:bodyPr>
          <a:lstStyle/>
          <a:p>
            <a:pPr fontAlgn="base"/>
            <a:r>
              <a:rPr lang="en-IN" b="1" u="sng" dirty="0"/>
              <a:t>3. Difference Operator </a:t>
            </a:r>
            <a:r>
              <a:rPr lang="en-IN" b="1" u="sng" dirty="0" smtClean="0"/>
              <a:t>(-)-</a:t>
            </a:r>
          </a:p>
          <a:p>
            <a:pPr fontAlgn="base"/>
            <a:r>
              <a:rPr lang="en-US" dirty="0"/>
              <a:t>Let R and S be two relations.</a:t>
            </a:r>
          </a:p>
          <a:p>
            <a:pPr fontAlgn="base"/>
            <a:r>
              <a:rPr lang="en-US" dirty="0"/>
              <a:t>Then-</a:t>
            </a:r>
          </a:p>
          <a:p>
            <a:pPr fontAlgn="base"/>
            <a:r>
              <a:rPr lang="en-US" dirty="0"/>
              <a:t>R – S is the set of all tuples belonging to R and not to S.</a:t>
            </a:r>
          </a:p>
          <a:p>
            <a:pPr fontAlgn="base"/>
            <a:r>
              <a:rPr lang="en-US" dirty="0"/>
              <a:t>In R – S, duplicates are automatically removed.</a:t>
            </a:r>
          </a:p>
          <a:p>
            <a:pPr fontAlgn="base"/>
            <a:r>
              <a:rPr lang="en-US" dirty="0"/>
              <a:t>Difference operation is associative but not commutative.</a:t>
            </a:r>
          </a:p>
          <a:p>
            <a:pPr fontAlgn="base"/>
            <a:endParaRPr lang="en-IN" b="1" dirty="0"/>
          </a:p>
        </p:txBody>
      </p:sp>
      <p:sp>
        <p:nvSpPr>
          <p:cNvPr id="3" name="Rectangle 2"/>
          <p:cNvSpPr/>
          <p:nvPr/>
        </p:nvSpPr>
        <p:spPr>
          <a:xfrm>
            <a:off x="335827" y="2697050"/>
            <a:ext cx="5673824" cy="1754326"/>
          </a:xfrm>
          <a:prstGeom prst="rect">
            <a:avLst/>
          </a:prstGeom>
        </p:spPr>
        <p:txBody>
          <a:bodyPr wrap="square">
            <a:spAutoFit/>
          </a:bodyPr>
          <a:lstStyle/>
          <a:p>
            <a:r>
              <a:rPr lang="en-US" b="1" dirty="0" smtClean="0">
                <a:solidFill>
                  <a:srgbClr val="002060"/>
                </a:solidFill>
              </a:rPr>
              <a:t>Example-</a:t>
            </a:r>
            <a:r>
              <a:rPr lang="en-US" dirty="0" smtClean="0"/>
              <a:t>Consider </a:t>
            </a:r>
            <a:r>
              <a:rPr lang="en-US" dirty="0"/>
              <a:t>the following two relations R and S-</a:t>
            </a:r>
          </a:p>
          <a:p>
            <a:r>
              <a:rPr lang="en-US" dirty="0" smtClean="0"/>
              <a:t> ID</a:t>
            </a:r>
            <a:r>
              <a:rPr lang="en-US" dirty="0"/>
              <a:t>	Name	Subject</a:t>
            </a:r>
          </a:p>
          <a:p>
            <a:r>
              <a:rPr lang="en-US" dirty="0"/>
              <a:t>100	Ankit	English</a:t>
            </a:r>
          </a:p>
          <a:p>
            <a:r>
              <a:rPr lang="en-US" dirty="0"/>
              <a:t>200	Pooja	</a:t>
            </a:r>
            <a:r>
              <a:rPr lang="en-US" dirty="0" err="1"/>
              <a:t>Maths</a:t>
            </a:r>
            <a:endParaRPr lang="en-US" dirty="0"/>
          </a:p>
          <a:p>
            <a:r>
              <a:rPr lang="en-US" dirty="0"/>
              <a:t>300	</a:t>
            </a:r>
            <a:r>
              <a:rPr lang="en-US" dirty="0" err="1"/>
              <a:t>Komal</a:t>
            </a:r>
            <a:r>
              <a:rPr lang="en-US" dirty="0"/>
              <a:t>	Science</a:t>
            </a:r>
          </a:p>
          <a:p>
            <a:r>
              <a:rPr lang="en-US" dirty="0" smtClean="0"/>
              <a:t>           </a:t>
            </a:r>
            <a:r>
              <a:rPr lang="en-US" b="1" dirty="0" smtClean="0"/>
              <a:t>Relation </a:t>
            </a:r>
            <a:r>
              <a:rPr lang="en-US" b="1" dirty="0"/>
              <a:t>R</a:t>
            </a:r>
            <a:endParaRPr lang="en-IN" b="1" dirty="0"/>
          </a:p>
        </p:txBody>
      </p:sp>
      <p:sp>
        <p:nvSpPr>
          <p:cNvPr id="8" name="Rectangle 7"/>
          <p:cNvSpPr/>
          <p:nvPr/>
        </p:nvSpPr>
        <p:spPr>
          <a:xfrm>
            <a:off x="5868144" y="3026697"/>
            <a:ext cx="4572000" cy="1200329"/>
          </a:xfrm>
          <a:prstGeom prst="rect">
            <a:avLst/>
          </a:prstGeom>
        </p:spPr>
        <p:txBody>
          <a:bodyPr>
            <a:spAutoFit/>
          </a:bodyPr>
          <a:lstStyle/>
          <a:p>
            <a:r>
              <a:rPr lang="en-US" dirty="0"/>
              <a:t>ID	Name	Subject</a:t>
            </a:r>
          </a:p>
          <a:p>
            <a:r>
              <a:rPr lang="en-US" dirty="0"/>
              <a:t>100	Ankit	English</a:t>
            </a:r>
          </a:p>
          <a:p>
            <a:r>
              <a:rPr lang="en-US" dirty="0"/>
              <a:t>400	</a:t>
            </a:r>
            <a:r>
              <a:rPr lang="en-US" dirty="0" err="1"/>
              <a:t>Kajol</a:t>
            </a:r>
            <a:r>
              <a:rPr lang="en-US" dirty="0"/>
              <a:t>	French</a:t>
            </a:r>
          </a:p>
          <a:p>
            <a:r>
              <a:rPr lang="en-US" dirty="0" smtClean="0"/>
              <a:t>             </a:t>
            </a:r>
            <a:r>
              <a:rPr lang="en-US" b="1" dirty="0" smtClean="0"/>
              <a:t>Relation </a:t>
            </a:r>
            <a:r>
              <a:rPr lang="en-US" b="1" dirty="0"/>
              <a:t>S</a:t>
            </a:r>
            <a:endParaRPr lang="en-IN" b="1" dirty="0"/>
          </a:p>
        </p:txBody>
      </p:sp>
      <p:sp>
        <p:nvSpPr>
          <p:cNvPr id="10" name="Rectangle 9"/>
          <p:cNvSpPr/>
          <p:nvPr/>
        </p:nvSpPr>
        <p:spPr>
          <a:xfrm>
            <a:off x="2987824" y="4377278"/>
            <a:ext cx="3168352" cy="646331"/>
          </a:xfrm>
          <a:prstGeom prst="rect">
            <a:avLst/>
          </a:prstGeom>
        </p:spPr>
        <p:txBody>
          <a:bodyPr wrap="square">
            <a:spAutoFit/>
          </a:bodyPr>
          <a:lstStyle/>
          <a:p>
            <a:r>
              <a:rPr lang="en-IN" dirty="0"/>
              <a:t>Then, R – S is- </a:t>
            </a:r>
            <a:endParaRPr lang="en-IN" dirty="0" smtClean="0"/>
          </a:p>
          <a:p>
            <a:endParaRPr lang="en-IN" dirty="0" smtClean="0"/>
          </a:p>
        </p:txBody>
      </p:sp>
      <p:graphicFrame>
        <p:nvGraphicFramePr>
          <p:cNvPr id="6" name="Table 5"/>
          <p:cNvGraphicFramePr>
            <a:graphicFrameLocks noGrp="1"/>
          </p:cNvGraphicFramePr>
          <p:nvPr>
            <p:extLst>
              <p:ext uri="{D42A27DB-BD31-4B8C-83A1-F6EECF244321}">
                <p14:modId xmlns:p14="http://schemas.microsoft.com/office/powerpoint/2010/main" val="3542441764"/>
              </p:ext>
            </p:extLst>
          </p:nvPr>
        </p:nvGraphicFramePr>
        <p:xfrm>
          <a:off x="3172739" y="4797152"/>
          <a:ext cx="3350796" cy="1097280"/>
        </p:xfrm>
        <a:graphic>
          <a:graphicData uri="http://schemas.openxmlformats.org/drawingml/2006/table">
            <a:tbl>
              <a:tblPr/>
              <a:tblGrid>
                <a:gridCol w="1116932">
                  <a:extLst>
                    <a:ext uri="{9D8B030D-6E8A-4147-A177-3AD203B41FA5}">
                      <a16:colId xmlns:a16="http://schemas.microsoft.com/office/drawing/2014/main" val="658804531"/>
                    </a:ext>
                  </a:extLst>
                </a:gridCol>
                <a:gridCol w="1116932">
                  <a:extLst>
                    <a:ext uri="{9D8B030D-6E8A-4147-A177-3AD203B41FA5}">
                      <a16:colId xmlns:a16="http://schemas.microsoft.com/office/drawing/2014/main" val="3324992943"/>
                    </a:ext>
                  </a:extLst>
                </a:gridCol>
                <a:gridCol w="1116932">
                  <a:extLst>
                    <a:ext uri="{9D8B030D-6E8A-4147-A177-3AD203B41FA5}">
                      <a16:colId xmlns:a16="http://schemas.microsoft.com/office/drawing/2014/main" val="3592262667"/>
                    </a:ext>
                  </a:extLst>
                </a:gridCol>
              </a:tblGrid>
              <a:tr h="0">
                <a:tc>
                  <a:txBody>
                    <a:bodyPr/>
                    <a:lstStyle/>
                    <a:p>
                      <a:pPr algn="ctr"/>
                      <a:r>
                        <a:rPr lang="en-IN" sz="1200" b="1">
                          <a:effectLst/>
                        </a:rPr>
                        <a:t>ID</a:t>
                      </a:r>
                      <a:endParaRPr lang="en-IN">
                        <a:effectLst/>
                      </a:endParaRP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dirty="0">
                          <a:effectLst/>
                        </a:rPr>
                        <a:t>Name</a:t>
                      </a:r>
                      <a:endParaRPr lang="en-IN" dirty="0">
                        <a:effectLst/>
                      </a:endParaRP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sz="1200" b="1">
                          <a:effectLst/>
                        </a:rPr>
                        <a:t>Subject</a:t>
                      </a:r>
                      <a:endParaRPr lang="en-IN">
                        <a:effectLst/>
                      </a:endParaRP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312191190"/>
                  </a:ext>
                </a:extLst>
              </a:tr>
              <a:tr h="0">
                <a:tc>
                  <a:txBody>
                    <a:bodyPr/>
                    <a:lstStyle/>
                    <a:p>
                      <a:pPr algn="ctr"/>
                      <a:r>
                        <a:rPr lang="en-IN">
                          <a:effectLst/>
                        </a:rPr>
                        <a:t>200</a:t>
                      </a: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Pooja</a:t>
                      </a: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a:effectLst/>
                        </a:rPr>
                        <a:t>Maths</a:t>
                      </a: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746576592"/>
                  </a:ext>
                </a:extLst>
              </a:tr>
              <a:tr h="0">
                <a:tc>
                  <a:txBody>
                    <a:bodyPr/>
                    <a:lstStyle/>
                    <a:p>
                      <a:pPr algn="ctr"/>
                      <a:r>
                        <a:rPr lang="en-IN" dirty="0">
                          <a:effectLst/>
                        </a:rPr>
                        <a:t>300</a:t>
                      </a: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dirty="0" err="1">
                          <a:effectLst/>
                        </a:rPr>
                        <a:t>Komal</a:t>
                      </a:r>
                      <a:endParaRPr lang="en-IN" dirty="0">
                        <a:effectLst/>
                      </a:endParaRP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tc>
                  <a:txBody>
                    <a:bodyPr/>
                    <a:lstStyle/>
                    <a:p>
                      <a:pPr algn="ctr"/>
                      <a:r>
                        <a:rPr lang="en-IN" dirty="0">
                          <a:effectLst/>
                        </a:rPr>
                        <a:t>Science</a:t>
                      </a: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096239788"/>
                  </a:ext>
                </a:extLst>
              </a:tr>
            </a:tbl>
          </a:graphicData>
        </a:graphic>
      </p:graphicFrame>
      <p:sp>
        <p:nvSpPr>
          <p:cNvPr id="12" name="Rectangle 11"/>
          <p:cNvSpPr/>
          <p:nvPr/>
        </p:nvSpPr>
        <p:spPr>
          <a:xfrm>
            <a:off x="4139952" y="5909650"/>
            <a:ext cx="1339726" cy="369332"/>
          </a:xfrm>
          <a:prstGeom prst="rect">
            <a:avLst/>
          </a:prstGeom>
        </p:spPr>
        <p:txBody>
          <a:bodyPr wrap="none">
            <a:spAutoFit/>
          </a:bodyPr>
          <a:lstStyle/>
          <a:p>
            <a:r>
              <a:rPr lang="en-IN" b="1" dirty="0"/>
              <a:t>Relation </a:t>
            </a:r>
            <a:r>
              <a:rPr lang="en-IN" b="1" dirty="0" smtClean="0"/>
              <a:t>R-S</a:t>
            </a:r>
            <a:endParaRPr lang="en-IN" b="1" dirty="0"/>
          </a:p>
        </p:txBody>
      </p:sp>
    </p:spTree>
    <p:extLst>
      <p:ext uri="{BB962C8B-B14F-4D97-AF65-F5344CB8AC3E}">
        <p14:creationId xmlns:p14="http://schemas.microsoft.com/office/powerpoint/2010/main" val="352595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2A7B-6830-4230-AED3-16FBB57C0B50}"/>
              </a:ext>
            </a:extLst>
          </p:cNvPr>
          <p:cNvSpPr>
            <a:spLocks noGrp="1"/>
          </p:cNvSpPr>
          <p:nvPr>
            <p:ph type="title"/>
          </p:nvPr>
        </p:nvSpPr>
        <p:spPr>
          <a:xfrm>
            <a:off x="2699792" y="274638"/>
            <a:ext cx="5987008" cy="994122"/>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27D4BA44-6E8C-401C-A545-2205CF2BF6D1}"/>
              </a:ext>
            </a:extLst>
          </p:cNvPr>
          <p:cNvSpPr>
            <a:spLocks noGrp="1"/>
          </p:cNvSpPr>
          <p:nvPr>
            <p:ph idx="1"/>
          </p:nvPr>
        </p:nvSpPr>
        <p:spPr/>
        <p:txBody>
          <a:bodyPr>
            <a:normAutofit fontScale="92500" lnSpcReduction="20000"/>
          </a:bodyPr>
          <a:lstStyle/>
          <a:p>
            <a:r>
              <a:rPr lang="en-US" b="1" dirty="0"/>
              <a:t>true positives (TP):</a:t>
            </a:r>
            <a:r>
              <a:rPr lang="en-US" dirty="0"/>
              <a:t> These are cases in which we predicted yes (they have the disease), and they do have the disease.</a:t>
            </a:r>
          </a:p>
          <a:p>
            <a:r>
              <a:rPr lang="en-US" b="1" dirty="0"/>
              <a:t>true negatives (TN):</a:t>
            </a:r>
            <a:r>
              <a:rPr lang="en-US" dirty="0"/>
              <a:t> We predicted no, and they don't have the disease.</a:t>
            </a:r>
          </a:p>
          <a:p>
            <a:r>
              <a:rPr lang="en-US" b="1" dirty="0"/>
              <a:t>false positives (FP):</a:t>
            </a:r>
            <a:r>
              <a:rPr lang="en-US" dirty="0"/>
              <a:t> We predicted yes, but they don't actually have the disease. (Also known as a "Type I error.")</a:t>
            </a:r>
          </a:p>
          <a:p>
            <a:r>
              <a:rPr lang="en-US" b="1" dirty="0"/>
              <a:t>false negatives (FN):</a:t>
            </a:r>
            <a:r>
              <a:rPr lang="en-US" dirty="0"/>
              <a:t> We predicted no, but they actually do have the disease. (Also known as a "Type II error.")</a:t>
            </a:r>
          </a:p>
          <a:p>
            <a:endParaRPr lang="en-IN" dirty="0"/>
          </a:p>
        </p:txBody>
      </p:sp>
      <p:sp>
        <p:nvSpPr>
          <p:cNvPr id="4" name="Footer Placeholder 3">
            <a:extLst>
              <a:ext uri="{FF2B5EF4-FFF2-40B4-BE49-F238E27FC236}">
                <a16:creationId xmlns:a16="http://schemas.microsoft.com/office/drawing/2014/main" id="{9F661BD6-A525-4840-8A70-673091595CB8}"/>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A54A090-01E4-4DEB-A464-09695109BB35}"/>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2515723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F63F-38E1-4D9B-A2EF-880D5BC9D8AB}"/>
              </a:ext>
            </a:extLst>
          </p:cNvPr>
          <p:cNvSpPr>
            <a:spLocks noGrp="1"/>
          </p:cNvSpPr>
          <p:nvPr>
            <p:ph type="title"/>
          </p:nvPr>
        </p:nvSpPr>
        <p:spPr>
          <a:xfrm>
            <a:off x="1962964" y="274637"/>
            <a:ext cx="6723836" cy="1157045"/>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4" name="Footer Placeholder 3">
            <a:extLst>
              <a:ext uri="{FF2B5EF4-FFF2-40B4-BE49-F238E27FC236}">
                <a16:creationId xmlns:a16="http://schemas.microsoft.com/office/drawing/2014/main" id="{CEC89E2D-E768-45C6-B0B6-1CC1FB0B511A}"/>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056EC80-90C4-4452-81EE-3C5E49703743}"/>
              </a:ext>
            </a:extLst>
          </p:cNvPr>
          <p:cNvSpPr>
            <a:spLocks noGrp="1"/>
          </p:cNvSpPr>
          <p:nvPr>
            <p:ph type="sldNum" sz="quarter" idx="12"/>
          </p:nvPr>
        </p:nvSpPr>
        <p:spPr/>
        <p:txBody>
          <a:bodyPr/>
          <a:lstStyle/>
          <a:p>
            <a:fld id="{BB055922-87EB-483D-8474-2C9330A0D922}" type="slidenum">
              <a:rPr lang="en-US" smtClean="0"/>
              <a:t>91</a:t>
            </a:fld>
            <a:endParaRPr lang="en-US"/>
          </a:p>
        </p:txBody>
      </p:sp>
      <p:pic>
        <p:nvPicPr>
          <p:cNvPr id="4098" name="Picture 2" descr="Example confusion matrix for a binary classifier">
            <a:extLst>
              <a:ext uri="{FF2B5EF4-FFF2-40B4-BE49-F238E27FC236}">
                <a16:creationId xmlns:a16="http://schemas.microsoft.com/office/drawing/2014/main" id="{7673F985-F651-43ED-9AA8-3E62AACC1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916832"/>
            <a:ext cx="5976664" cy="32705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127849-878B-46EE-90A5-B504E668AE50}"/>
              </a:ext>
            </a:extLst>
          </p:cNvPr>
          <p:cNvSpPr/>
          <p:nvPr/>
        </p:nvSpPr>
        <p:spPr>
          <a:xfrm>
            <a:off x="1962964" y="5224870"/>
            <a:ext cx="6209436" cy="923330"/>
          </a:xfrm>
          <a:prstGeom prst="rect">
            <a:avLst/>
          </a:prstGeom>
        </p:spPr>
        <p:txBody>
          <a:bodyPr wrap="square">
            <a:spAutoFit/>
          </a:bodyPr>
          <a:lstStyle/>
          <a:p>
            <a:r>
              <a:rPr lang="en-US" b="1" dirty="0">
                <a:solidFill>
                  <a:srgbClr val="444444"/>
                </a:solidFill>
                <a:latin typeface="Open Sans"/>
              </a:rPr>
              <a:t>Accuracy or Classification rate:</a:t>
            </a:r>
            <a:r>
              <a:rPr lang="en-US" dirty="0">
                <a:solidFill>
                  <a:srgbClr val="444444"/>
                </a:solidFill>
                <a:latin typeface="Open Sans"/>
              </a:rPr>
              <a:t> Overall, how often is the classifier correct?</a:t>
            </a:r>
          </a:p>
          <a:p>
            <a:r>
              <a:rPr lang="en-US" dirty="0">
                <a:solidFill>
                  <a:srgbClr val="444444"/>
                </a:solidFill>
                <a:latin typeface="Open Sans"/>
              </a:rPr>
              <a:t>Ans. (TP+TN)/total = (100+50)/165 = 0.91</a:t>
            </a:r>
            <a:endParaRPr lang="en-US" b="0" i="0" dirty="0">
              <a:solidFill>
                <a:srgbClr val="444444"/>
              </a:solidFill>
              <a:effectLst/>
              <a:latin typeface="Open San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68840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67E9-A039-4778-89DA-8FC21485D0A5}"/>
              </a:ext>
            </a:extLst>
          </p:cNvPr>
          <p:cNvSpPr>
            <a:spLocks noGrp="1"/>
          </p:cNvSpPr>
          <p:nvPr>
            <p:ph type="title"/>
          </p:nvPr>
        </p:nvSpPr>
        <p:spPr>
          <a:xfrm>
            <a:off x="2339752" y="274638"/>
            <a:ext cx="6347048" cy="1095375"/>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A3136AC5-8E48-40D1-A3FB-00CCA1ABA1BD}"/>
              </a:ext>
            </a:extLst>
          </p:cNvPr>
          <p:cNvSpPr>
            <a:spLocks noGrp="1"/>
          </p:cNvSpPr>
          <p:nvPr>
            <p:ph idx="1"/>
          </p:nvPr>
        </p:nvSpPr>
        <p:spPr/>
        <p:txBody>
          <a:bodyPr/>
          <a:lstStyle/>
          <a:p>
            <a:r>
              <a:rPr lang="en-US" sz="2800" b="1" dirty="0"/>
              <a:t>Misclassification Rate:</a:t>
            </a:r>
            <a:r>
              <a:rPr lang="en-US" sz="2800" dirty="0"/>
              <a:t> Overall, how often is it wrong?</a:t>
            </a:r>
          </a:p>
          <a:p>
            <a:pPr marL="0" indent="0">
              <a:buNone/>
            </a:pPr>
            <a:r>
              <a:rPr lang="en-US" sz="2800" dirty="0"/>
              <a:t>Ans. (FP+FN)/total = (10+5)/165 = 0.09</a:t>
            </a:r>
          </a:p>
          <a:p>
            <a:pPr marL="0" indent="0">
              <a:buNone/>
            </a:pPr>
            <a:r>
              <a:rPr lang="en-US" sz="2800" dirty="0"/>
              <a:t>also known as "Error Rate“.</a:t>
            </a:r>
          </a:p>
          <a:p>
            <a:r>
              <a:rPr lang="en-US" sz="2800" b="1" dirty="0"/>
              <a:t>True Positive Rate:</a:t>
            </a:r>
            <a:r>
              <a:rPr lang="en-US" sz="2800" dirty="0"/>
              <a:t> When it's actually yes, how often does it predict yes?</a:t>
            </a:r>
          </a:p>
          <a:p>
            <a:pPr marL="0" indent="0">
              <a:buNone/>
            </a:pPr>
            <a:r>
              <a:rPr lang="en-US" sz="2800" dirty="0"/>
              <a:t>Ans. TP/TP+FN(actual yes) = 100/105 = 0.95</a:t>
            </a:r>
          </a:p>
          <a:p>
            <a:pPr marL="0" indent="0">
              <a:buNone/>
            </a:pPr>
            <a:r>
              <a:rPr lang="en-US" sz="2800" dirty="0"/>
              <a:t>also known as "Sensitivity" or "Recall“.</a:t>
            </a:r>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14A6463E-C494-4B4F-9095-07F69CF9F73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90B3A90-C6D5-4404-8CB5-115D4F4919D1}"/>
              </a:ext>
            </a:extLst>
          </p:cNvPr>
          <p:cNvSpPr>
            <a:spLocks noGrp="1"/>
          </p:cNvSpPr>
          <p:nvPr>
            <p:ph type="sldNum" sz="quarter" idx="12"/>
          </p:nvPr>
        </p:nvSpPr>
        <p:spPr/>
        <p:txBody>
          <a:bodyPr/>
          <a:lstStyle/>
          <a:p>
            <a:fld id="{BB055922-87EB-483D-8474-2C9330A0D922}" type="slidenum">
              <a:rPr lang="en-US" smtClean="0"/>
              <a:t>92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9217598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8C16-AE5C-48E4-946D-D8F58A2A4FD6}"/>
              </a:ext>
            </a:extLst>
          </p:cNvPr>
          <p:cNvSpPr>
            <a:spLocks noGrp="1"/>
          </p:cNvSpPr>
          <p:nvPr>
            <p:ph type="title"/>
          </p:nvPr>
        </p:nvSpPr>
        <p:spPr>
          <a:xfrm>
            <a:off x="2555776" y="274638"/>
            <a:ext cx="6131024" cy="994122"/>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9831960A-9680-43DC-8BF1-942840659B5E}"/>
              </a:ext>
            </a:extLst>
          </p:cNvPr>
          <p:cNvSpPr>
            <a:spLocks noGrp="1"/>
          </p:cNvSpPr>
          <p:nvPr>
            <p:ph idx="1"/>
          </p:nvPr>
        </p:nvSpPr>
        <p:spPr/>
        <p:txBody>
          <a:bodyPr/>
          <a:lstStyle/>
          <a:p>
            <a:r>
              <a:rPr lang="en-US" b="1" dirty="0"/>
              <a:t>False Positive Rate:</a:t>
            </a:r>
            <a:r>
              <a:rPr lang="en-US" dirty="0"/>
              <a:t> When it's actually no, how often does it predict yes?</a:t>
            </a:r>
          </a:p>
          <a:p>
            <a:pPr lvl="1"/>
            <a:r>
              <a:rPr lang="en-US" dirty="0"/>
              <a:t>FP/actual no = 10/60 = 0.17</a:t>
            </a:r>
          </a:p>
          <a:p>
            <a:r>
              <a:rPr lang="en-US" b="1" dirty="0"/>
              <a:t>True Negative Rate:</a:t>
            </a:r>
            <a:r>
              <a:rPr lang="en-US" dirty="0"/>
              <a:t> When it's actually no, how often does it predict no?</a:t>
            </a:r>
          </a:p>
          <a:p>
            <a:pPr lvl="1"/>
            <a:r>
              <a:rPr lang="en-US" dirty="0"/>
              <a:t>TN/actual no = 50/60 = 0.83</a:t>
            </a:r>
          </a:p>
          <a:p>
            <a:pPr lvl="1"/>
            <a:r>
              <a:rPr lang="en-US" dirty="0"/>
              <a:t>equivalent to 1 minus False Positive Rate</a:t>
            </a:r>
          </a:p>
          <a:p>
            <a:pPr lvl="1"/>
            <a:r>
              <a:rPr lang="en-US" dirty="0"/>
              <a:t>also known as "Specificity“.</a:t>
            </a:r>
          </a:p>
          <a:p>
            <a:endParaRPr lang="en-IN" dirty="0"/>
          </a:p>
        </p:txBody>
      </p:sp>
      <p:sp>
        <p:nvSpPr>
          <p:cNvPr id="4" name="Footer Placeholder 3">
            <a:extLst>
              <a:ext uri="{FF2B5EF4-FFF2-40B4-BE49-F238E27FC236}">
                <a16:creationId xmlns:a16="http://schemas.microsoft.com/office/drawing/2014/main" id="{941F4F24-DDCA-407F-A3BD-7BCB3B311A9B}"/>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189BC80-BEAA-4CC0-9725-614FA9C5377D}"/>
              </a:ext>
            </a:extLst>
          </p:cNvPr>
          <p:cNvSpPr>
            <a:spLocks noGrp="1"/>
          </p:cNvSpPr>
          <p:nvPr>
            <p:ph type="sldNum" sz="quarter" idx="12"/>
          </p:nvPr>
        </p:nvSpPr>
        <p:spPr/>
        <p:txBody>
          <a:bodyPr/>
          <a:lstStyle/>
          <a:p>
            <a:fld id="{BB055922-87EB-483D-8474-2C9330A0D922}" type="slidenum">
              <a:rPr lang="en-US" smtClean="0"/>
              <a:t>93</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202775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CBBC-9F40-411F-85AD-0A188CC38B29}"/>
              </a:ext>
            </a:extLst>
          </p:cNvPr>
          <p:cNvSpPr>
            <a:spLocks noGrp="1"/>
          </p:cNvSpPr>
          <p:nvPr>
            <p:ph type="title"/>
          </p:nvPr>
        </p:nvSpPr>
        <p:spPr>
          <a:xfrm>
            <a:off x="3275856" y="274638"/>
            <a:ext cx="5410944" cy="994122"/>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214194E2-730E-4D80-9E1C-8D1C37AFE560}"/>
              </a:ext>
            </a:extLst>
          </p:cNvPr>
          <p:cNvSpPr>
            <a:spLocks noGrp="1"/>
          </p:cNvSpPr>
          <p:nvPr>
            <p:ph idx="1"/>
          </p:nvPr>
        </p:nvSpPr>
        <p:spPr/>
        <p:txBody>
          <a:bodyPr/>
          <a:lstStyle/>
          <a:p>
            <a:r>
              <a:rPr lang="en-US" b="1" dirty="0"/>
              <a:t>Precision:</a:t>
            </a:r>
            <a:r>
              <a:rPr lang="en-US" dirty="0"/>
              <a:t> When it predicts yes, how often is it correct?</a:t>
            </a:r>
          </a:p>
          <a:p>
            <a:pPr marL="0" indent="0">
              <a:buNone/>
            </a:pPr>
            <a:r>
              <a:rPr lang="en-US" dirty="0"/>
              <a:t>Ans. TP/TP+FP(predicted yes) = 100/110 = 0.91.</a:t>
            </a:r>
          </a:p>
          <a:p>
            <a:r>
              <a:rPr lang="en-US" b="1" dirty="0"/>
              <a:t>Prevalence:</a:t>
            </a:r>
            <a:r>
              <a:rPr lang="en-US" dirty="0"/>
              <a:t> How often does the yes condition actually occur in our sample?</a:t>
            </a:r>
          </a:p>
          <a:p>
            <a:pPr marL="0" indent="0">
              <a:buNone/>
            </a:pPr>
            <a:r>
              <a:rPr lang="en-US" dirty="0"/>
              <a:t>Ans. actual yes/total = 105/165 = 0.64</a:t>
            </a:r>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A8C355CC-0826-4B5D-BDC3-C0ADD8D0FAE7}"/>
              </a:ext>
            </a:extLst>
          </p:cNvPr>
          <p:cNvSpPr>
            <a:spLocks noGrp="1"/>
          </p:cNvSpPr>
          <p:nvPr>
            <p:ph type="ftr" sz="quarter" idx="11"/>
          </p:nvPr>
        </p:nvSpPr>
        <p:spPr>
          <a:xfrm>
            <a:off x="3124200" y="6356350"/>
            <a:ext cx="396808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1DC2B9D-29C4-42CA-9988-465B01277334}"/>
              </a:ext>
            </a:extLst>
          </p:cNvPr>
          <p:cNvSpPr>
            <a:spLocks noGrp="1"/>
          </p:cNvSpPr>
          <p:nvPr>
            <p:ph type="sldNum" sz="quarter" idx="12"/>
          </p:nvPr>
        </p:nvSpPr>
        <p:spPr/>
        <p:txBody>
          <a:bodyPr/>
          <a:lstStyle/>
          <a:p>
            <a:fld id="{BB055922-87EB-483D-8474-2C9330A0D922}" type="slidenum">
              <a:rPr lang="en-US" smtClean="0"/>
              <a:t>94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6771769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9C792-B3E2-4D8D-8D4C-325CEC86C79D}"/>
              </a:ext>
            </a:extLst>
          </p:cNvPr>
          <p:cNvSpPr>
            <a:spLocks noGrp="1"/>
          </p:cNvSpPr>
          <p:nvPr>
            <p:ph idx="1"/>
          </p:nvPr>
        </p:nvSpPr>
        <p:spPr/>
        <p:txBody>
          <a:bodyPr/>
          <a:lstStyle/>
          <a:p>
            <a:pPr fontAlgn="base"/>
            <a:r>
              <a:rPr lang="en-US" b="1" dirty="0"/>
              <a:t>High recall, low precision: </a:t>
            </a:r>
            <a:r>
              <a:rPr lang="en-US" dirty="0"/>
              <a:t>This means that most of the positive examples are correctly recognized (low FN) but there are a lot of false positives.</a:t>
            </a:r>
          </a:p>
          <a:p>
            <a:pPr fontAlgn="base"/>
            <a:r>
              <a:rPr lang="en-US" b="1" dirty="0"/>
              <a:t>Low recall, high precision: </a:t>
            </a:r>
            <a:r>
              <a:rPr lang="en-US" dirty="0"/>
              <a:t>This shows that we miss a lot of positive examples (high FN) but those we predict as positive are indeed positive (low FP).</a:t>
            </a:r>
          </a:p>
          <a:p>
            <a:endParaRPr lang="en-IN" dirty="0"/>
          </a:p>
        </p:txBody>
      </p:sp>
      <p:sp>
        <p:nvSpPr>
          <p:cNvPr id="4" name="Footer Placeholder 3">
            <a:extLst>
              <a:ext uri="{FF2B5EF4-FFF2-40B4-BE49-F238E27FC236}">
                <a16:creationId xmlns:a16="http://schemas.microsoft.com/office/drawing/2014/main" id="{9E122615-2CFF-474C-9288-781CA770A12A}"/>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FDD66A3-13DE-4178-B053-A50C6CF7D679}"/>
              </a:ext>
            </a:extLst>
          </p:cNvPr>
          <p:cNvSpPr>
            <a:spLocks noGrp="1"/>
          </p:cNvSpPr>
          <p:nvPr>
            <p:ph type="sldNum" sz="quarter" idx="12"/>
          </p:nvPr>
        </p:nvSpPr>
        <p:spPr/>
        <p:txBody>
          <a:bodyPr/>
          <a:lstStyle/>
          <a:p>
            <a:fld id="{BB055922-87EB-483D-8474-2C9330A0D922}" type="slidenum">
              <a:rPr lang="en-US" smtClean="0"/>
              <a:t>95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41712825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959DD-2CAE-4904-AB4A-5CD2A0DCBCC7}"/>
              </a:ext>
            </a:extLst>
          </p:cNvPr>
          <p:cNvSpPr>
            <a:spLocks noGrp="1"/>
          </p:cNvSpPr>
          <p:nvPr>
            <p:ph idx="1"/>
          </p:nvPr>
        </p:nvSpPr>
        <p:spPr/>
        <p:txBody>
          <a:bodyPr/>
          <a:lstStyle/>
          <a:p>
            <a:pPr marL="0" indent="0">
              <a:buNone/>
            </a:pPr>
            <a:r>
              <a:rPr lang="en-US" dirty="0"/>
              <a:t>Q. Assume the following: </a:t>
            </a:r>
          </a:p>
          <a:p>
            <a:pPr marL="0" indent="0">
              <a:buNone/>
            </a:pPr>
            <a:r>
              <a:rPr lang="en-US" dirty="0"/>
              <a:t>A database contains 80 records on a particular topic . A search was conducted on that topic and 60 records were retrieved. Of the 60 records retrieved, 45 were relevant. </a:t>
            </a:r>
          </a:p>
          <a:p>
            <a:pPr marL="0" indent="0">
              <a:buNone/>
            </a:pPr>
            <a:r>
              <a:rPr lang="en-US" dirty="0"/>
              <a:t>Calculate the precision and recall scores for the search. </a:t>
            </a:r>
            <a:endParaRPr lang="en-IN" dirty="0"/>
          </a:p>
          <a:p>
            <a:endParaRPr lang="en-IN" dirty="0"/>
          </a:p>
        </p:txBody>
      </p:sp>
      <p:sp>
        <p:nvSpPr>
          <p:cNvPr id="4" name="Footer Placeholder 3">
            <a:extLst>
              <a:ext uri="{FF2B5EF4-FFF2-40B4-BE49-F238E27FC236}">
                <a16:creationId xmlns:a16="http://schemas.microsoft.com/office/drawing/2014/main" id="{9C966892-9773-4087-840F-8067CA402AA9}"/>
              </a:ext>
            </a:extLst>
          </p:cNvPr>
          <p:cNvSpPr>
            <a:spLocks noGrp="1"/>
          </p:cNvSpPr>
          <p:nvPr>
            <p:ph type="ftr" sz="quarter" idx="11"/>
          </p:nvPr>
        </p:nvSpPr>
        <p:spPr>
          <a:xfrm>
            <a:off x="3124200" y="6356350"/>
            <a:ext cx="360804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9FA6CFF-F405-4BDB-92C5-AB76331BE3E5}"/>
              </a:ext>
            </a:extLst>
          </p:cNvPr>
          <p:cNvSpPr>
            <a:spLocks noGrp="1"/>
          </p:cNvSpPr>
          <p:nvPr>
            <p:ph type="sldNum" sz="quarter" idx="12"/>
          </p:nvPr>
        </p:nvSpPr>
        <p:spPr/>
        <p:txBody>
          <a:bodyPr/>
          <a:lstStyle/>
          <a:p>
            <a:fld id="{BB055922-87EB-483D-8474-2C9330A0D922}" type="slidenum">
              <a:rPr lang="en-US" smtClean="0"/>
              <a:t>96</a:t>
            </a:fld>
            <a:endParaRPr lang="en-US"/>
          </a:p>
        </p:txBody>
      </p:sp>
      <p:sp>
        <p:nvSpPr>
          <p:cNvPr id="2" name="Title 1">
            <a:extLst>
              <a:ext uri="{FF2B5EF4-FFF2-40B4-BE49-F238E27FC236}">
                <a16:creationId xmlns:a16="http://schemas.microsoft.com/office/drawing/2014/main" id="{E5ADE63A-0356-48E2-9FEC-277354FCE3FA}"/>
              </a:ext>
            </a:extLst>
          </p:cNvPr>
          <p:cNvSpPr>
            <a:spLocks noGrp="1"/>
          </p:cNvSpPr>
          <p:nvPr>
            <p:ph type="title"/>
          </p:nvPr>
        </p:nvSpPr>
        <p:spPr>
          <a:xfrm>
            <a:off x="2627784" y="274638"/>
            <a:ext cx="6059016" cy="994122"/>
          </a:xfrm>
        </p:spPr>
        <p:txBody>
          <a:bodyPr>
            <a:normAutofit/>
          </a:bodyPr>
          <a:lstStyle/>
          <a:p>
            <a:r>
              <a:rPr lang="en-IN" sz="3600" b="1" dirty="0">
                <a:latin typeface="Times New Roman" pitchFamily="18" charset="0"/>
                <a:cs typeface="Times New Roman" pitchFamily="18" charset="0"/>
              </a:rPr>
              <a:t>Problem</a:t>
            </a:r>
            <a:endParaRPr lang="en-IN" sz="3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208491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DB-27C0-415B-B3E4-39507058E837}"/>
              </a:ext>
            </a:extLst>
          </p:cNvPr>
          <p:cNvSpPr>
            <a:spLocks noGrp="1"/>
          </p:cNvSpPr>
          <p:nvPr>
            <p:ph type="title"/>
          </p:nvPr>
        </p:nvSpPr>
        <p:spPr>
          <a:xfrm>
            <a:off x="2234110" y="274638"/>
            <a:ext cx="6452690" cy="1095375"/>
          </a:xfrm>
        </p:spPr>
        <p:txBody>
          <a:bodyPr/>
          <a:lstStyle/>
          <a:p>
            <a:r>
              <a:rPr lang="en-IN" b="1" dirty="0">
                <a:latin typeface="Times New Roman" pitchFamily="18" charset="0"/>
                <a:cs typeface="Times New Roman" pitchFamily="18" charset="0"/>
              </a:rPr>
              <a:t>Crisp Relation</a:t>
            </a:r>
            <a:endParaRPr lang="en-IN" dirty="0"/>
          </a:p>
        </p:txBody>
      </p:sp>
      <p:pic>
        <p:nvPicPr>
          <p:cNvPr id="8" name="Content Placeholder 7">
            <a:extLst>
              <a:ext uri="{FF2B5EF4-FFF2-40B4-BE49-F238E27FC236}">
                <a16:creationId xmlns:a16="http://schemas.microsoft.com/office/drawing/2014/main" id="{C544F1BC-3663-45A7-8E43-D7584D74B881}"/>
              </a:ext>
            </a:extLst>
          </p:cNvPr>
          <p:cNvPicPr>
            <a:picLocks noGrp="1" noChangeAspect="1"/>
          </p:cNvPicPr>
          <p:nvPr>
            <p:ph idx="1"/>
          </p:nvPr>
        </p:nvPicPr>
        <p:blipFill>
          <a:blip r:embed="rId2"/>
          <a:stretch>
            <a:fillRect/>
          </a:stretch>
        </p:blipFill>
        <p:spPr>
          <a:xfrm>
            <a:off x="528044" y="1651958"/>
            <a:ext cx="8087912" cy="4525963"/>
          </a:xfrm>
          <a:prstGeom prst="rect">
            <a:avLst/>
          </a:prstGeom>
        </p:spPr>
      </p:pic>
      <p:sp>
        <p:nvSpPr>
          <p:cNvPr id="4" name="Footer Placeholder 3">
            <a:extLst>
              <a:ext uri="{FF2B5EF4-FFF2-40B4-BE49-F238E27FC236}">
                <a16:creationId xmlns:a16="http://schemas.microsoft.com/office/drawing/2014/main" id="{11BE9390-48AC-4088-94FA-F8C8E5025C0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E38842-0ABF-416E-94E0-295BE523DAA7}"/>
              </a:ext>
            </a:extLst>
          </p:cNvPr>
          <p:cNvSpPr>
            <a:spLocks noGrp="1"/>
          </p:cNvSpPr>
          <p:nvPr>
            <p:ph type="sldNum" sz="quarter" idx="12"/>
          </p:nvPr>
        </p:nvSpPr>
        <p:spPr/>
        <p:txBody>
          <a:bodyPr/>
          <a:lstStyle/>
          <a:p>
            <a:fld id="{BB055922-87EB-483D-8474-2C9330A0D922}" type="slidenum">
              <a:rPr lang="en-US" smtClean="0"/>
              <a:t>97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492273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sz="3600" b="1" dirty="0">
                <a:latin typeface="Times New Roman" pitchFamily="18" charset="0"/>
                <a:cs typeface="Times New Roman" pitchFamily="18" charset="0"/>
              </a:rPr>
              <a:t>Crisp Relation</a:t>
            </a:r>
            <a:endParaRPr lang="en-GB" sz="36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98</a:t>
            </a:fld>
            <a:endParaRPr lang="en-US"/>
          </a:p>
        </p:txBody>
      </p:sp>
      <p:sp>
        <p:nvSpPr>
          <p:cNvPr id="6" name="Rectangle 1"/>
          <p:cNvSpPr>
            <a:spLocks noGrp="1" noChangeArrowheads="1"/>
          </p:cNvSpPr>
          <p:nvPr>
            <p:ph idx="1"/>
          </p:nvPr>
        </p:nvSpPr>
        <p:spPr bwMode="auto">
          <a:xfrm>
            <a:off x="457200" y="1139361"/>
            <a:ext cx="8003231"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smtClean="0">
                <a:latin typeface="Times New Roman" panose="02020603050405020304" pitchFamily="18" charset="0"/>
                <a:cs typeface="Times New Roman" panose="02020603050405020304" pitchFamily="18" charset="0"/>
              </a:rPr>
              <a:t>Crisp r</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elation is a set of order pairs (a, b) from Cartesian product A × B such that a ∈ A and b ∈ B.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Relations</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basically represent the </a:t>
            </a:r>
            <a:r>
              <a:rPr kumimoji="0" lang="en-US" altLang="en-US" sz="2000" b="0" i="1" u="none" strike="noStrike" cap="none" normalizeH="0" baseline="0" dirty="0" smtClean="0">
                <a:ln>
                  <a:noFill/>
                </a:ln>
                <a:effectLst/>
                <a:latin typeface="Times New Roman" panose="02020603050405020304" pitchFamily="18" charset="0"/>
                <a:cs typeface="Times New Roman" panose="02020603050405020304" pitchFamily="18" charset="0"/>
              </a:rPr>
              <a:t>mapping</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of the sets A &amp; B. It defines the interaction or association of variables.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The strength of the relationship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between ordered pairs of elements in each universe is measured by </a:t>
            </a:r>
            <a:r>
              <a:rPr kumimoji="0" lang="en-US" altLang="en-US" sz="20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the characteristic function</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denoted by χ. Where a value of unity is associated with a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complete relationship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and a value of zero is associated with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no relationship</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i.e.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χR</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1,if(</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)∈(A×B)   otherwise </a:t>
            </a:r>
            <a:r>
              <a:rPr lang="en-US" altLang="en-US" sz="2000" b="1" dirty="0" smtClean="0">
                <a:latin typeface="Times New Roman" panose="02020603050405020304" pitchFamily="18" charset="0"/>
                <a:cs typeface="Times New Roman" panose="02020603050405020304" pitchFamily="18" charset="0"/>
              </a:rPr>
              <a:t>                                                     		0,</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if(</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)∉(A×B)</a:t>
            </a:r>
          </a:p>
          <a:p>
            <a:pPr marL="0" lvl="0" indent="0">
              <a:lnSpc>
                <a:spcPct val="150000"/>
              </a:lnSpc>
              <a:buNone/>
            </a:pPr>
            <a:r>
              <a:rPr lang="en-US" altLang="en-US" sz="2000" dirty="0">
                <a:latin typeface="Times New Roman" panose="02020603050405020304" pitchFamily="18" charset="0"/>
                <a:cs typeface="Times New Roman" panose="02020603050405020304" pitchFamily="18" charset="0"/>
              </a:rPr>
              <a:t>Useful in logic, pattern recognition, control system, classification </a:t>
            </a:r>
            <a:r>
              <a:rPr lang="en-US" altLang="en-US" sz="2000" dirty="0" err="1">
                <a:latin typeface="Times New Roman" panose="02020603050405020304" pitchFamily="18" charset="0"/>
                <a:cs typeface="Times New Roman" panose="02020603050405020304" pitchFamily="18" charset="0"/>
              </a:rPr>
              <a:t>etc.Crisp</a:t>
            </a:r>
            <a:endPar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rPr>
              <a:t/>
            </a:r>
            <a:br>
              <a:rPr kumimoji="0" lang="en-US" altLang="en-US" sz="1800" b="1" i="0" u="none" strike="noStrike" cap="none" normalizeH="0" baseline="0" dirty="0" smtClean="0">
                <a:ln>
                  <a:noFill/>
                </a:ln>
                <a:solidFill>
                  <a:schemeClr val="tx1"/>
                </a:solidFill>
                <a:effectLst/>
              </a:rPr>
            </a:br>
            <a:endParaRPr kumimoji="0" lang="en-US" alt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208739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247E-0568-421B-95EF-AA7CEC42A45D}"/>
              </a:ext>
            </a:extLst>
          </p:cNvPr>
          <p:cNvSpPr>
            <a:spLocks noGrp="1"/>
          </p:cNvSpPr>
          <p:nvPr>
            <p:ph type="title"/>
          </p:nvPr>
        </p:nvSpPr>
        <p:spPr>
          <a:xfrm>
            <a:off x="2234110" y="274638"/>
            <a:ext cx="6452690" cy="1014074"/>
          </a:xfrm>
        </p:spPr>
        <p:txBody>
          <a:bodyPr/>
          <a:lstStyle/>
          <a:p>
            <a:r>
              <a:rPr lang="en-IN" b="1" dirty="0">
                <a:latin typeface="Times New Roman" pitchFamily="18" charset="0"/>
                <a:cs typeface="Times New Roman" pitchFamily="18" charset="0"/>
              </a:rPr>
              <a:t>Crisp Relation</a:t>
            </a:r>
            <a:endParaRPr lang="en-IN" dirty="0"/>
          </a:p>
        </p:txBody>
      </p:sp>
      <p:pic>
        <p:nvPicPr>
          <p:cNvPr id="8" name="Content Placeholder 7">
            <a:extLst>
              <a:ext uri="{FF2B5EF4-FFF2-40B4-BE49-F238E27FC236}">
                <a16:creationId xmlns:a16="http://schemas.microsoft.com/office/drawing/2014/main" id="{03B54A12-0D0D-4BFD-B81F-4A2FFC80054D}"/>
              </a:ext>
            </a:extLst>
          </p:cNvPr>
          <p:cNvPicPr>
            <a:picLocks noGrp="1" noChangeAspect="1"/>
          </p:cNvPicPr>
          <p:nvPr>
            <p:ph idx="1"/>
          </p:nvPr>
        </p:nvPicPr>
        <p:blipFill>
          <a:blip r:embed="rId2"/>
          <a:stretch>
            <a:fillRect/>
          </a:stretch>
        </p:blipFill>
        <p:spPr>
          <a:xfrm>
            <a:off x="683568" y="1600200"/>
            <a:ext cx="7321921" cy="4525963"/>
          </a:xfrm>
          <a:prstGeom prst="rect">
            <a:avLst/>
          </a:prstGeom>
        </p:spPr>
      </p:pic>
      <p:sp>
        <p:nvSpPr>
          <p:cNvPr id="4" name="Footer Placeholder 3">
            <a:extLst>
              <a:ext uri="{FF2B5EF4-FFF2-40B4-BE49-F238E27FC236}">
                <a16:creationId xmlns:a16="http://schemas.microsoft.com/office/drawing/2014/main" id="{64339596-AF83-4253-B677-867913DE771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71580D2-14B4-425C-B79D-61C44B50A689}"/>
              </a:ext>
            </a:extLst>
          </p:cNvPr>
          <p:cNvSpPr>
            <a:spLocks noGrp="1"/>
          </p:cNvSpPr>
          <p:nvPr>
            <p:ph type="sldNum" sz="quarter" idx="12"/>
          </p:nvPr>
        </p:nvSpPr>
        <p:spPr/>
        <p:txBody>
          <a:bodyPr/>
          <a:lstStyle/>
          <a:p>
            <a:fld id="{BB055922-87EB-483D-8474-2C9330A0D922}" type="slidenum">
              <a:rPr lang="en-US" smtClean="0"/>
              <a:t>99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1985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4554</TotalTime>
  <Words>8602</Words>
  <Application>Microsoft Office PowerPoint</Application>
  <PresentationFormat>On-screen Show (4:3)</PresentationFormat>
  <Paragraphs>1454</Paragraphs>
  <Slides>218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218</vt:i4>
      </vt:variant>
    </vt:vector>
  </HeadingPairs>
  <TitlesOfParts>
    <vt:vector size="228" baseType="lpstr">
      <vt:lpstr>Arial</vt:lpstr>
      <vt:lpstr>Average Sans</vt:lpstr>
      <vt:lpstr>Calibri</vt:lpstr>
      <vt:lpstr>Cambria Math</vt:lpstr>
      <vt:lpstr>Estrangelo Edessa</vt:lpstr>
      <vt:lpstr>Nunito</vt:lpstr>
      <vt:lpstr>Open Sans</vt:lpstr>
      <vt:lpstr>Times New Roman</vt:lpstr>
      <vt:lpstr>Wingdings</vt:lpstr>
      <vt:lpstr>Office Theme</vt:lpstr>
      <vt:lpstr> </vt:lpstr>
      <vt:lpstr> BCSE0103: SOFT COMPUTING</vt:lpstr>
      <vt:lpstr> BCSE0103: SOFT COMPUTING</vt:lpstr>
      <vt:lpstr> BCSE0103: SOFT COMPUTING</vt:lpstr>
      <vt:lpstr>Fuzzy Logic</vt:lpstr>
      <vt:lpstr> Relational algebra (operations on sets) </vt:lpstr>
      <vt:lpstr> Relational algebra (operations on sets) </vt:lpstr>
      <vt:lpstr> Relational algebra (operations on sets) </vt:lpstr>
      <vt:lpstr> Relational algebra (operations on sets) </vt:lpstr>
      <vt:lpstr>Boolean Algebra</vt:lpstr>
      <vt:lpstr>Boolean Algebra</vt:lpstr>
      <vt:lpstr>Boolean Algebra</vt:lpstr>
      <vt:lpstr>Boolean Algebra</vt:lpstr>
      <vt:lpstr>Predicate logic (operations on well-formed formulae (WFF), also called predicate propositions</vt:lpstr>
      <vt:lpstr>Predicate logic (operations on well-formed formulae (WFF), also called predicate propositions</vt:lpstr>
      <vt:lpstr>Predicate logic (operations on well-formed formulae (WFF), also called predicate propositions</vt:lpstr>
      <vt:lpstr>Fuzzy Logic</vt:lpstr>
      <vt:lpstr>Fuzzy Logic Cont..</vt:lpstr>
      <vt:lpstr>Fuzzy Logic MCQ</vt:lpstr>
      <vt:lpstr>Fuzzy Logic MCQ Practice</vt:lpstr>
      <vt:lpstr>CRISP LOGIC</vt:lpstr>
      <vt:lpstr>Fuzzy Logic vs CRISP logic-Example</vt:lpstr>
      <vt:lpstr>Fuzzy Logic vs Crisp Logic</vt:lpstr>
      <vt:lpstr>Fuzzy Logic vs Crisp Logic</vt:lpstr>
      <vt:lpstr>Fuzzy Logic vs Crisp Logic</vt:lpstr>
      <vt:lpstr>Fuzzy logic V/S Crisp Logic</vt:lpstr>
      <vt:lpstr>Pros and Cons of Fuzzy Logic</vt:lpstr>
      <vt:lpstr>CRISP Logic MCQ</vt:lpstr>
      <vt:lpstr>Fuzzy System</vt:lpstr>
      <vt:lpstr>Fuzzy System Example</vt:lpstr>
      <vt:lpstr>Fuzzy System MCQ</vt:lpstr>
      <vt:lpstr>Fuzzy System MCQ</vt:lpstr>
      <vt:lpstr>Concept of Fuzzy Set</vt:lpstr>
      <vt:lpstr>Concept of Fuzzy Set</vt:lpstr>
      <vt:lpstr>Example</vt:lpstr>
      <vt:lpstr>Crisp vs Fuzzy Set</vt:lpstr>
      <vt:lpstr>Crisp vs Fuzzy Set</vt:lpstr>
      <vt:lpstr>Course Evaluation in Crisp Way</vt:lpstr>
      <vt:lpstr>Course Evaluation in Crisp Way</vt:lpstr>
      <vt:lpstr>Course Evaluation in Fuzzy Way</vt:lpstr>
      <vt:lpstr>Membership Function</vt:lpstr>
      <vt:lpstr>PowerPoint Presentation</vt:lpstr>
      <vt:lpstr>PowerPoint Presentation</vt:lpstr>
      <vt:lpstr>Example</vt:lpstr>
      <vt:lpstr>Fuzzy Set MCQ</vt:lpstr>
      <vt:lpstr>Fuzzy Set MCQ practice</vt:lpstr>
      <vt:lpstr>Membership function with discrete Membership values</vt:lpstr>
      <vt:lpstr>Membership function with Continuous Membership values</vt:lpstr>
      <vt:lpstr>Fuzzy Set Membership function MCQ</vt:lpstr>
      <vt:lpstr>Fuzzy Set Membership function MCQ</vt:lpstr>
      <vt:lpstr>Fuzzy Terminologies: Support</vt:lpstr>
      <vt:lpstr>Fuzzy Terminologies: Core</vt:lpstr>
      <vt:lpstr>Fuzzy Terminologies: Normality</vt:lpstr>
      <vt:lpstr>Fuzzy Terminologies: Crossover point</vt:lpstr>
      <vt:lpstr>Fuzzy Terminologies: Fuzzy Singleton</vt:lpstr>
      <vt:lpstr>Fuzzy Terminologies: ɑ-cut and strong ɑ-cut</vt:lpstr>
      <vt:lpstr>Fuzzy Terminologies: Bandwidth</vt:lpstr>
      <vt:lpstr>Fuzzy Terminologies: Symmetry</vt:lpstr>
      <vt:lpstr>Fuzzy Terminologies: Open and Closed</vt:lpstr>
      <vt:lpstr>Fuzzy Terminologies: Convexity</vt:lpstr>
      <vt:lpstr>Fuzzy Terminologies: Height of Fuzzy Set</vt:lpstr>
      <vt:lpstr>Cardinality </vt:lpstr>
      <vt:lpstr>PowerPoint Presentation</vt:lpstr>
      <vt:lpstr>Solution</vt:lpstr>
      <vt:lpstr>PowerPoint Presentation</vt:lpstr>
      <vt:lpstr>PowerPoint Presentation</vt:lpstr>
      <vt:lpstr>Solution</vt:lpstr>
      <vt:lpstr>PowerPoint Presentation</vt:lpstr>
      <vt:lpstr>Fuzzy Terminologies based MCQ questions</vt:lpstr>
      <vt:lpstr>Fuzzy Terminologies based MCQ questions</vt:lpstr>
      <vt:lpstr>Properties of Fuzzy Sets</vt:lpstr>
      <vt:lpstr>Properties of Fuzzy Sets</vt:lpstr>
      <vt:lpstr>Properties of Fuzzy Sets</vt:lpstr>
      <vt:lpstr>Properties of Fuzzy Sets</vt:lpstr>
      <vt:lpstr>MCQ based on Fuzzy set properties</vt:lpstr>
      <vt:lpstr>Linguistic Variable</vt:lpstr>
      <vt:lpstr>Linguistic Variables</vt:lpstr>
      <vt:lpstr>MCQ</vt:lpstr>
      <vt:lpstr> Linguistic Hedges</vt:lpstr>
      <vt:lpstr>Linguistic Hedges</vt:lpstr>
      <vt:lpstr>MCQ</vt:lpstr>
      <vt:lpstr>Fuzzy vs Probability</vt:lpstr>
      <vt:lpstr>PowerPoint Presentation</vt:lpstr>
      <vt:lpstr>Experimental Evaluation of Learning Algorithm</vt:lpstr>
      <vt:lpstr>Evaluating Predictions</vt:lpstr>
      <vt:lpstr>Error</vt:lpstr>
      <vt:lpstr>Error</vt:lpstr>
      <vt:lpstr>Confusion Matrix</vt:lpstr>
      <vt:lpstr>Confusion Matrix</vt:lpstr>
      <vt:lpstr>Confusion Matrix</vt:lpstr>
      <vt:lpstr>Example</vt:lpstr>
      <vt:lpstr>Example</vt:lpstr>
      <vt:lpstr>Example</vt:lpstr>
      <vt:lpstr>Example</vt:lpstr>
      <vt:lpstr>PowerPoint Presentation</vt:lpstr>
      <vt:lpstr>Problem</vt:lpstr>
      <vt:lpstr>Crisp Relation</vt:lpstr>
      <vt:lpstr>Crisp Relation</vt:lpstr>
      <vt:lpstr>Crisp Relation</vt:lpstr>
      <vt:lpstr>MCQ </vt:lpstr>
      <vt:lpstr>Operations on Crisp Relation</vt:lpstr>
      <vt:lpstr>Example</vt:lpstr>
      <vt:lpstr>Example (Contd..)</vt:lpstr>
      <vt:lpstr>Composition of two crisp relations</vt:lpstr>
      <vt:lpstr>Example</vt:lpstr>
      <vt:lpstr>PowerPoint Presentation</vt:lpstr>
      <vt:lpstr>PowerPoint Presentation</vt:lpstr>
      <vt:lpstr>Fuzzy Relations</vt:lpstr>
      <vt:lpstr>Fuzzy Cartesian Product</vt:lpstr>
      <vt:lpstr>Operations on Fuzzy Relations</vt:lpstr>
      <vt:lpstr>Example Of Operations On Fuzzy Relation: Union Operation</vt:lpstr>
      <vt:lpstr>Union Operation Contd…</vt:lpstr>
      <vt:lpstr>Intersection Operation</vt:lpstr>
      <vt:lpstr>Intersection Operation Conti…</vt:lpstr>
      <vt:lpstr>Complement Operation</vt:lpstr>
      <vt:lpstr>Example</vt:lpstr>
      <vt:lpstr>Solution</vt:lpstr>
      <vt:lpstr>PowerPoint Presentation</vt:lpstr>
      <vt:lpstr>Fuzzy Relation: An Example</vt:lpstr>
      <vt:lpstr>Fuzzy Relation: An Example (contd..)</vt:lpstr>
      <vt:lpstr>Problem</vt:lpstr>
      <vt:lpstr>MCQ</vt:lpstr>
      <vt:lpstr>MCQ</vt:lpstr>
      <vt:lpstr>Fuzzy Propositions</vt:lpstr>
      <vt:lpstr>Propositions</vt:lpstr>
      <vt:lpstr>Propositional Logics:-Basic facts </vt:lpstr>
      <vt:lpstr>Logical Connectives</vt:lpstr>
      <vt:lpstr>Laws of Propositional logic</vt:lpstr>
      <vt:lpstr>Fuzzy Proposition</vt:lpstr>
      <vt:lpstr>Fuzzy Propositions</vt:lpstr>
      <vt:lpstr>PowerPoint Presentation</vt:lpstr>
      <vt:lpstr>Three Value Logic</vt:lpstr>
      <vt:lpstr>Three Value Logic</vt:lpstr>
      <vt:lpstr>Fuzzy Proposition</vt:lpstr>
      <vt:lpstr>Fuzzy Proposition Example 2</vt:lpstr>
      <vt:lpstr>                   Fuzzy Proposition Example 3</vt:lpstr>
      <vt:lpstr>Fuzzy Proposition v/s Crisp Proposition</vt:lpstr>
      <vt:lpstr>Fuzzy Implication</vt:lpstr>
      <vt:lpstr>PowerPoint Presentation</vt:lpstr>
      <vt:lpstr>PowerPoint Presentation</vt:lpstr>
      <vt:lpstr>PowerPoint Presentation</vt:lpstr>
      <vt:lpstr>PowerPoint Presentation</vt:lpstr>
      <vt:lpstr>PowerPoint Presentation</vt:lpstr>
      <vt:lpstr>PowerPoint Presentation</vt:lpstr>
      <vt:lpstr>MCQ</vt:lpstr>
      <vt:lpstr>Example 4</vt:lpstr>
      <vt:lpstr>Example 5</vt:lpstr>
      <vt:lpstr>Example 5 (Contd..) </vt:lpstr>
      <vt:lpstr>Interpretation of fuzzy rules</vt:lpstr>
      <vt:lpstr>PowerPoint Presentation</vt:lpstr>
      <vt:lpstr>          Interpretation as A entails B </vt:lpstr>
      <vt:lpstr>Example:-Zadeh’s Max-Min rule</vt:lpstr>
      <vt:lpstr>Example:-Zadeh’s Max-Min rule</vt:lpstr>
      <vt:lpstr>PowerPoint Presentation</vt:lpstr>
      <vt:lpstr>Fuzzy Inferences:  Generalized modus Ponens (GMP)</vt:lpstr>
      <vt:lpstr>Fuzzy Inferences:  Generalized modus Ponens (GMP)</vt:lpstr>
      <vt:lpstr>Fuzzy Inferences:  Generalized modus Ponens (GMP)</vt:lpstr>
      <vt:lpstr>Fuzzy Inferences:  Generalized modus Ponens (GMP)</vt:lpstr>
      <vt:lpstr>Fuzzy Inferences:  Generalized modus Ponens (GMP)</vt:lpstr>
      <vt:lpstr>              Fuzzy Inferences: GMT inference </vt:lpstr>
      <vt:lpstr>              GMT inference:-Example </vt:lpstr>
      <vt:lpstr>PowerPoint Presentation</vt:lpstr>
      <vt:lpstr>                      MCQ</vt:lpstr>
      <vt:lpstr>MCQ</vt:lpstr>
      <vt:lpstr>PowerPoint Presentation</vt:lpstr>
      <vt:lpstr>An Example</vt:lpstr>
      <vt:lpstr>Inferring procedures in Fuzzy logic</vt:lpstr>
      <vt:lpstr>Fuzzy inferring procedures</vt:lpstr>
      <vt:lpstr>An Example</vt:lpstr>
      <vt:lpstr>An Example(contd..)</vt:lpstr>
      <vt:lpstr>An Example(contd..)</vt:lpstr>
      <vt:lpstr>Fuzzy Rule Based System</vt:lpstr>
      <vt:lpstr>PowerPoint Presentation</vt:lpstr>
      <vt:lpstr> Mamdani Fuzzy Inference System </vt:lpstr>
      <vt:lpstr>Takagi-Sugeno Fuzzy Model (TS Method)  </vt:lpstr>
      <vt:lpstr>Fuzzification</vt:lpstr>
      <vt:lpstr>          Application of Fuzzy Logic</vt:lpstr>
      <vt:lpstr>          Application of Fuzzy Logic</vt:lpstr>
      <vt:lpstr>          Application of Fuzzy Logic</vt:lpstr>
      <vt:lpstr>          Application of Fuzzy Logic</vt:lpstr>
      <vt:lpstr>          Application of Fuzzy Logic</vt:lpstr>
      <vt:lpstr>Defuzzification </vt:lpstr>
      <vt:lpstr>What is defuzzification?</vt:lpstr>
      <vt:lpstr>An Example</vt:lpstr>
      <vt:lpstr>Why Defuzzification</vt:lpstr>
      <vt:lpstr>Defuzzification Techniques</vt:lpstr>
      <vt:lpstr>Lambda- cut Method</vt:lpstr>
      <vt:lpstr>Lambda-cut method for a fuzzy set</vt:lpstr>
      <vt:lpstr>Lambda-cut for a fuzzy set : Example 1</vt:lpstr>
      <vt:lpstr>Lambda-cut for a fuzzy set : Example 2</vt:lpstr>
      <vt:lpstr>Lambda-cut for a fuzzy relation</vt:lpstr>
      <vt:lpstr>Some properties of λ-cut sets</vt:lpstr>
      <vt:lpstr>Some properties of λ-cut relations</vt:lpstr>
      <vt:lpstr>Output of a Fuzzy System</vt:lpstr>
      <vt:lpstr>Output fuzzy set : Illustration</vt:lpstr>
      <vt:lpstr>Output fuzzy set : Illustration</vt:lpstr>
      <vt:lpstr>Output fuzzy set : Illustration</vt:lpstr>
      <vt:lpstr>Output fuzzy set : Illustration</vt:lpstr>
      <vt:lpstr>Defuzzification Methods</vt:lpstr>
      <vt:lpstr>Maxima methods</vt:lpstr>
      <vt:lpstr>Maxima method : Height method</vt:lpstr>
      <vt:lpstr>Maxima method : FoM</vt:lpstr>
      <vt:lpstr>Maxima method : LoM</vt:lpstr>
      <vt:lpstr>Maxima method : MoM</vt:lpstr>
      <vt:lpstr>MoM : Example 1</vt:lpstr>
      <vt:lpstr>Centroid method : CoG</vt:lpstr>
      <vt:lpstr>Centroid method : CoG</vt:lpstr>
      <vt:lpstr>CoG : A geometrical method of calculation</vt:lpstr>
      <vt:lpstr>CoG: An example of integral method of calculation</vt:lpstr>
      <vt:lpstr>CoG: An example of integral method of calculation</vt:lpstr>
      <vt:lpstr>CoG: An example of integral method of calculation</vt:lpstr>
      <vt:lpstr>Centroid method : CoS</vt:lpstr>
      <vt:lpstr>Centroid method : CoS</vt:lpstr>
      <vt:lpstr>Example</vt:lpstr>
      <vt:lpstr>Centroid method: Center of largest area </vt:lpstr>
      <vt:lpstr>MCQ on Defuzzification</vt:lpstr>
      <vt:lpstr>MCQ on Defuzzification</vt:lpstr>
      <vt:lpstr>MCQ on Defuzzification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Admin</cp:lastModifiedBy>
  <cp:revision>423</cp:revision>
  <dcterms:created xsi:type="dcterms:W3CDTF">2020-06-30T05:06:42Z</dcterms:created>
  <dcterms:modified xsi:type="dcterms:W3CDTF">2023-09-18T02:43:47Z</dcterms:modified>
</cp:coreProperties>
</file>